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72" r:id="rId1"/>
  </p:sldMasterIdLst>
  <p:notesMasterIdLst>
    <p:notesMasterId r:id="rId7"/>
  </p:notesMasterIdLst>
  <p:sldIdLst>
    <p:sldId id="269" r:id="rId2"/>
    <p:sldId id="272" r:id="rId3"/>
    <p:sldId id="281" r:id="rId4"/>
    <p:sldId id="282" r:id="rId5"/>
    <p:sldId id="279" r:id="rId6"/>
  </p:sldIdLst>
  <p:sldSz cx="12192000" cy="6858000"/>
  <p:notesSz cx="6858000" cy="9144000"/>
  <p:embeddedFontLst>
    <p:embeddedFont>
      <p:font typeface="Assistant" pitchFamily="2" charset="-79"/>
      <p:regular r:id="rId8"/>
      <p:bold r:id="rId8"/>
    </p:embeddedFont>
    <p:embeddedFont>
      <p:font typeface="Calibri" panose="020F0502020204030204" pitchFamily="34" charset="0"/>
      <p:regular r:id="rId8"/>
      <p:bold r:id="rId8"/>
      <p:italic r:id="rId8"/>
      <p:boldItalic r:id="rId8"/>
    </p:embeddedFont>
    <p:embeddedFont>
      <p:font typeface="Calibri Light" panose="020F0302020204030204" pitchFamily="34" charset="0"/>
      <p:regular r:id="rId8"/>
      <p:italic r:id="rId8"/>
    </p:embeddedFont>
  </p:embeddedFontLst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" userDrawn="1">
          <p15:clr>
            <a:srgbClr val="A4A3A4"/>
          </p15:clr>
        </p15:guide>
        <p15:guide id="4" pos="7378" userDrawn="1">
          <p15:clr>
            <a:srgbClr val="A4A3A4"/>
          </p15:clr>
        </p15:guide>
        <p15:guide id="5" pos="6840" userDrawn="1">
          <p15:clr>
            <a:srgbClr val="A4A3A4"/>
          </p15:clr>
        </p15:guide>
        <p15:guide id="6" orient="horz" pos="255" userDrawn="1">
          <p15:clr>
            <a:srgbClr val="A4A3A4"/>
          </p15:clr>
        </p15:guide>
        <p15:guide id="7" pos="6768" userDrawn="1">
          <p15:clr>
            <a:srgbClr val="A4A3A4"/>
          </p15:clr>
        </p15:guide>
        <p15:guide id="8" pos="365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100"/>
    <a:srgbClr val="F5A9A9"/>
    <a:srgbClr val="37ABC8"/>
    <a:srgbClr val="63BDD4"/>
    <a:srgbClr val="FBDDDD"/>
    <a:srgbClr val="202020"/>
    <a:srgbClr val="FF0000"/>
    <a:srgbClr val="7FC9DC"/>
    <a:srgbClr val="DBB741"/>
    <a:srgbClr val="000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68" autoAdjust="0"/>
    <p:restoredTop sz="95646" autoAdjust="0"/>
  </p:normalViewPr>
  <p:slideViewPr>
    <p:cSldViewPr snapToObjects="1">
      <p:cViewPr varScale="1">
        <p:scale>
          <a:sx n="122" d="100"/>
          <a:sy n="122" d="100"/>
        </p:scale>
        <p:origin x="600" y="200"/>
      </p:cViewPr>
      <p:guideLst>
        <p:guide orient="horz" pos="4065"/>
        <p:guide pos="3840"/>
        <p:guide pos="288"/>
        <p:guide pos="7378"/>
        <p:guide pos="6840"/>
        <p:guide orient="horz" pos="255"/>
        <p:guide pos="6768"/>
        <p:guide pos="3659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NUL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FB2F3-2C2D-564F-A94C-CDAD120F1746}" type="datetimeFigureOut">
              <a:rPr lang="x-none" smtClean="0"/>
              <a:t>18/08/2020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2B3BD-1C26-5649-82F9-43F888FDD25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65643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A2B3BD-1C26-5649-82F9-43F888FDD259}" type="slidenum">
              <a:rPr lang="x-none" smtClean="0"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009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A2B3BD-1C26-5649-82F9-43F888FDD259}" type="slidenum">
              <a:rPr lang="x-none" smtClean="0"/>
              <a:t>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37934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/>
              <a:t>א. חולים + כל צעדי המנע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2B3BD-1C26-5649-82F9-43F888FDD259}" type="slidenum">
              <a:rPr lang="x-none" smtClean="0"/>
              <a:t>5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67327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07B7565-3E1B-4DC9-8206-3EB13C161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82A4-05D0-A542-806A-8D4F5656DA0E}" type="datetime1">
              <a:rPr lang="en-US" smtClean="0"/>
              <a:t>8/18/20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66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FD4FD7-4F7B-2146-99A2-42DF5280C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334E71-CA15-E149-BFE7-6DD760A9F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EA8F3-E912-9A40-96E4-A0B4EADE32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06619"/>
            <a:ext cx="2747682" cy="338273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lvl1pPr algn="l">
              <a:defRPr sz="1200">
                <a:solidFill>
                  <a:srgbClr val="0070C0"/>
                </a:solidFill>
                <a:latin typeface="Assistant" pitchFamily="2" charset="-79"/>
                <a:cs typeface="Assistant" pitchFamily="2" charset="-79"/>
              </a:defRPr>
            </a:lvl1pPr>
          </a:lstStyle>
          <a:p>
            <a:fld id="{3E7782A4-05D0-A542-806A-8D4F5656DA0E}" type="datetime1">
              <a:rPr lang="en-US" smtClean="0"/>
              <a:pPr/>
              <a:t>8/18/20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F320D3-FB3B-E149-99E5-8EF258E44138}"/>
              </a:ext>
            </a:extLst>
          </p:cNvPr>
          <p:cNvSpPr txBox="1"/>
          <p:nvPr userDrawn="1"/>
        </p:nvSpPr>
        <p:spPr>
          <a:xfrm>
            <a:off x="6743727" y="6573983"/>
            <a:ext cx="54745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פרופ׳ י. אשכנזי, פרופ׳ ד. גזית, פרופ׳ ר. קלדרון מרגלית, פרופ׳ נ. כץ, פרופ׳ ר. ניר-פז, ד</a:t>
            </a:r>
            <a:endParaRPr lang="x-none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CF7EF5-22CA-40F0-8482-4D5ED5CA2C95}"/>
              </a:ext>
            </a:extLst>
          </p:cNvPr>
          <p:cNvSpPr txBox="1"/>
          <p:nvPr userDrawn="1"/>
        </p:nvSpPr>
        <p:spPr>
          <a:xfrm>
            <a:off x="6816080" y="6581001"/>
            <a:ext cx="530391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l" rtl="1"/>
            <a:r>
              <a:rPr lang="he-IL" sz="1200" dirty="0">
                <a:latin typeface="Assistant" panose="00000500000000000000" pitchFamily="2" charset="-79"/>
                <a:cs typeface="Assistant" panose="00000500000000000000" pitchFamily="2" charset="-79"/>
              </a:rPr>
              <a:t>פרופ' י. אשכנזי, פרופ' ד. גזית, פרופ' ר. קלדרון מרגלית, פרופ' נ. כץ, פרופ' ר. ניר-פז.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8F787983-2241-D647-B6C5-19D964D4CE1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39575" y="6324177"/>
            <a:ext cx="284560" cy="52534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18887C0-4DC0-0B4C-896B-1CB4D7A9CA62}"/>
              </a:ext>
            </a:extLst>
          </p:cNvPr>
          <p:cNvSpPr/>
          <p:nvPr userDrawn="1"/>
        </p:nvSpPr>
        <p:spPr>
          <a:xfrm>
            <a:off x="3804" y="-7584"/>
            <a:ext cx="11240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he-IL" sz="1200" dirty="0">
                <a:latin typeface="Assistant" panose="00000500000000000000" pitchFamily="2" charset="-79"/>
                <a:cs typeface="Assistant" panose="00000500000000000000" pitchFamily="2" charset="-79"/>
              </a:rPr>
              <a:t>עדכון:</a:t>
            </a:r>
            <a:r>
              <a:rPr lang="en-US" sz="1200" dirty="0">
                <a:latin typeface="Assistant" panose="00000500000000000000" pitchFamily="2" charset="-79"/>
                <a:cs typeface="Assistant" panose="00000500000000000000" pitchFamily="2" charset="-79"/>
              </a:rPr>
              <a:t>18/8</a:t>
            </a:r>
            <a:r>
              <a:rPr lang="he-IL" sz="1200" dirty="0">
                <a:latin typeface="Assistant" panose="00000500000000000000" pitchFamily="2" charset="-79"/>
                <a:cs typeface="Assistant" panose="00000500000000000000" pitchFamily="2" charset="-79"/>
              </a:rPr>
              <a:t>  9:00</a:t>
            </a:r>
          </a:p>
        </p:txBody>
      </p:sp>
    </p:spTree>
    <p:extLst>
      <p:ext uri="{BB962C8B-B14F-4D97-AF65-F5344CB8AC3E}">
        <p14:creationId xmlns:p14="http://schemas.microsoft.com/office/powerpoint/2010/main" val="2554416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548BEFE-C14D-B74C-AD70-C9B4C7F1C0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35613" y="3542915"/>
            <a:ext cx="6697688" cy="330462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7DA365C-2D57-3B44-9698-579029B5A066}"/>
              </a:ext>
            </a:extLst>
          </p:cNvPr>
          <p:cNvSpPr txBox="1"/>
          <p:nvPr/>
        </p:nvSpPr>
        <p:spPr>
          <a:xfrm>
            <a:off x="5758712" y="154895"/>
            <a:ext cx="6011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b="1" dirty="0"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Assistant" panose="00000500000000000000" pitchFamily="2" charset="-79"/>
              </a:rPr>
              <a:t>יציבות במספר הנדבקים המאומתים מדי יום, עליה במספר המאושפזים במצב בינוני-קשה. עולה הסיכון להתפרצות.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50D5FC7-7601-460A-91D9-2AC73354B762}"/>
              </a:ext>
            </a:extLst>
          </p:cNvPr>
          <p:cNvSpPr>
            <a:spLocks/>
          </p:cNvSpPr>
          <p:nvPr/>
        </p:nvSpPr>
        <p:spPr>
          <a:xfrm>
            <a:off x="10821430" y="801226"/>
            <a:ext cx="876300" cy="87575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 rtl="1"/>
            <a:r>
              <a:rPr lang="he-IL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תצפית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67F655-FCE1-DE47-AA0F-E03DEC9CE622}"/>
              </a:ext>
            </a:extLst>
          </p:cNvPr>
          <p:cNvSpPr/>
          <p:nvPr/>
        </p:nvSpPr>
        <p:spPr>
          <a:xfrm>
            <a:off x="5998588" y="753834"/>
            <a:ext cx="4796496" cy="5970865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rtl="1">
              <a:spcAft>
                <a:spcPts val="600"/>
              </a:spcAft>
            </a:pPr>
            <a:r>
              <a:rPr lang="he-IL" sz="16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מגמת הירידה הנדבקים המאומתים שהחלה בסוף יולי, וסימנה את בלימת הגל השני, השתנתה בשבוע שעבר. </a:t>
            </a:r>
            <a:r>
              <a:rPr lang="he-IL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נפסקה הירידה במקדם ההדבקה, והתייצבות על ערך של 1.</a:t>
            </a:r>
          </a:p>
          <a:p>
            <a:pPr algn="r" rtl="1">
              <a:spcAft>
                <a:spcPts val="600"/>
              </a:spcAft>
            </a:pPr>
            <a:r>
              <a:rPr lang="he-IL" sz="16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עלייה איטית במספר המאושפזים הבינוני קשה.</a:t>
            </a:r>
          </a:p>
          <a:p>
            <a:pPr algn="r" rtl="1">
              <a:spcAft>
                <a:spcPts val="600"/>
              </a:spcAft>
            </a:pPr>
            <a:r>
              <a:rPr lang="he-IL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המשך התאמה במודל תמותה. </a:t>
            </a:r>
            <a:br>
              <a:rPr lang="en-US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</a:br>
            <a:r>
              <a:rPr lang="he-IL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צפי: מעל לכ-800 נפטרים לקראת סוף החודש.</a:t>
            </a:r>
            <a:endParaRPr lang="he-IL" sz="1600" b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Assistant" panose="00000800000000000000" pitchFamily="2" charset="-79"/>
            </a:endParaRPr>
          </a:p>
          <a:p>
            <a:pPr algn="r" rtl="1">
              <a:spcAft>
                <a:spcPts val="600"/>
              </a:spcAft>
            </a:pPr>
            <a:r>
              <a:rPr lang="he-IL" sz="16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התנהגות מעין זו מאפיינת שלבים ראשונים של התפרצות מחודשת.  הגורם לשינוי המגמה אינו ברור, ייתכן שנובע מהתרופפות עמידה בהנחיות. </a:t>
            </a:r>
          </a:p>
          <a:p>
            <a:pPr algn="r" rtl="1">
              <a:spcAft>
                <a:spcPts val="600"/>
              </a:spcAft>
            </a:pPr>
            <a:r>
              <a:rPr lang="he-IL" sz="16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מגפה במצב של </a:t>
            </a:r>
            <a:r>
              <a:rPr lang="en-US" sz="16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R=1</a:t>
            </a:r>
            <a:r>
              <a:rPr lang="he-IL" sz="16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 ומספר גבוה של נדבקים, אינה יציבה, ועשויה לנבוע משילוב של דעיכת גל ותחילת עלייה מחודשת. אופן השינוי במספר המאושפזים במצב </a:t>
            </a:r>
            <a:r>
              <a:rPr lang="he-IL" sz="1600" b="1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בינוני+קשה</a:t>
            </a:r>
            <a:r>
              <a:rPr lang="he-IL" sz="16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 דומה לחודש יוני, בהתחלת התפרצות ״הגל השני״. בהתאם, התצפית קדימה מעוררת חשש להתפרצות נוספת.</a:t>
            </a:r>
            <a:br>
              <a:rPr lang="en-US" sz="1600" b="1" dirty="0">
                <a:solidFill>
                  <a:schemeClr val="tx1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</a:br>
            <a:endParaRPr lang="he-IL" sz="1600" b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Assistant" panose="00000800000000000000" pitchFamily="2" charset="-79"/>
            </a:endParaRPr>
          </a:p>
          <a:p>
            <a:pPr algn="r" rtl="1">
              <a:spcAft>
                <a:spcPts val="600"/>
              </a:spcAft>
            </a:pPr>
            <a:r>
              <a:rPr lang="he-IL" sz="16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יש להיערך לאפשרות של עליה נמשכת במספר המאושפזים במצב </a:t>
            </a:r>
            <a:r>
              <a:rPr lang="he-IL" sz="1600" b="1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בינוני+קשה</a:t>
            </a:r>
            <a:r>
              <a:rPr lang="he-IL" sz="16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, ולפיכך להחמרת ההגבלות הנוכחיות. </a:t>
            </a:r>
            <a:br>
              <a:rPr lang="en-US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</a:br>
            <a:r>
              <a:rPr lang="he-IL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זאת, מכיוון שהתפרצות נוספת ברמת ההדבקה הנוכחית תהיה קשה משמעותית מהגל הקודם.</a:t>
            </a:r>
            <a:br>
              <a:rPr lang="en-US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</a:br>
            <a:r>
              <a:rPr lang="he-IL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נראה שפיזור התחלואה מחייב הקפדה על התקהלויות במקומות סגורים בכל הארץ,</a:t>
            </a:r>
            <a:r>
              <a:rPr lang="he-IL" sz="1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 ( בדומה להגבלות שבלמו את הגל השני.)</a:t>
            </a:r>
            <a:endParaRPr lang="he-IL" sz="16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Assistant" panose="00000800000000000000" pitchFamily="2" charset="-79"/>
            </a:endParaRPr>
          </a:p>
          <a:p>
            <a:pPr algn="r" rtl="1">
              <a:spcAft>
                <a:spcPts val="600"/>
              </a:spcAft>
            </a:pPr>
            <a:endParaRPr lang="he-IL" sz="16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Assistant" panose="00000800000000000000" pitchFamily="2" charset="-79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A9AFFA1-3CA4-40CF-A302-E030337BA5DC}"/>
              </a:ext>
            </a:extLst>
          </p:cNvPr>
          <p:cNvSpPr/>
          <p:nvPr/>
        </p:nvSpPr>
        <p:spPr>
          <a:xfrm>
            <a:off x="457392" y="3480395"/>
            <a:ext cx="479649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1600" b="1" dirty="0">
                <a:solidFill>
                  <a:srgbClr val="37ABC8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נדבקים</a:t>
            </a:r>
            <a:r>
              <a:rPr lang="he-IL" sz="1600" dirty="0">
                <a:solidFill>
                  <a:srgbClr val="37ABC8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,</a:t>
            </a:r>
            <a:r>
              <a:rPr lang="he-IL" sz="1600" b="1" dirty="0">
                <a:solidFill>
                  <a:srgbClr val="37ABC8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 </a:t>
            </a:r>
            <a:r>
              <a:rPr lang="he-IL" sz="1600" b="1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מאושפזים </a:t>
            </a:r>
            <a:r>
              <a:rPr lang="he-IL" sz="16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(קשה+בינוני),</a:t>
            </a:r>
            <a:r>
              <a:rPr lang="he-IL" sz="1600" b="1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 </a:t>
            </a:r>
            <a:r>
              <a:rPr lang="he-IL" sz="1600" b="1" dirty="0"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מתים, </a:t>
            </a:r>
            <a:r>
              <a:rPr lang="he-IL" sz="1600" b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מודל תמותה</a:t>
            </a:r>
            <a:endParaRPr lang="x-none" sz="1600" b="1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A946FE3-08EA-46AC-A6E5-C1410EA40E78}"/>
              </a:ext>
            </a:extLst>
          </p:cNvPr>
          <p:cNvCxnSpPr>
            <a:cxnSpLocks/>
          </p:cNvCxnSpPr>
          <p:nvPr/>
        </p:nvCxnSpPr>
        <p:spPr>
          <a:xfrm flipH="1" flipV="1">
            <a:off x="6096000" y="-7584"/>
            <a:ext cx="7584" cy="6865584"/>
          </a:xfrm>
          <a:prstGeom prst="line">
            <a:avLst/>
          </a:prstGeom>
          <a:ln w="3175"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870C340B-C023-4155-9DF6-459B417E47FC}"/>
              </a:ext>
            </a:extLst>
          </p:cNvPr>
          <p:cNvSpPr>
            <a:spLocks/>
          </p:cNvSpPr>
          <p:nvPr/>
        </p:nvSpPr>
        <p:spPr>
          <a:xfrm>
            <a:off x="10820897" y="2576582"/>
            <a:ext cx="876300" cy="87575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 rtl="1"/>
            <a:r>
              <a:rPr lang="he-IL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משמעות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5245984-D373-4987-8D59-5B09551E5B60}"/>
              </a:ext>
            </a:extLst>
          </p:cNvPr>
          <p:cNvSpPr>
            <a:spLocks/>
          </p:cNvSpPr>
          <p:nvPr/>
        </p:nvSpPr>
        <p:spPr>
          <a:xfrm>
            <a:off x="10815328" y="4944796"/>
            <a:ext cx="876300" cy="87575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 rtl="1"/>
            <a:r>
              <a:rPr lang="he-IL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מסקנה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CDDAAC2-6319-E041-B1CA-206EE18D334D}"/>
              </a:ext>
            </a:extLst>
          </p:cNvPr>
          <p:cNvGrpSpPr/>
          <p:nvPr/>
        </p:nvGrpSpPr>
        <p:grpSpPr>
          <a:xfrm flipH="1">
            <a:off x="4319424" y="5213397"/>
            <a:ext cx="1430059" cy="338554"/>
            <a:chOff x="4702697" y="4170995"/>
            <a:chExt cx="1579109" cy="338554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A6D1999-BF0F-134E-995E-83DD35A3B7E4}"/>
                </a:ext>
              </a:extLst>
            </p:cNvPr>
            <p:cNvSpPr txBox="1"/>
            <p:nvPr/>
          </p:nvSpPr>
          <p:spPr>
            <a:xfrm>
              <a:off x="5712288" y="4170995"/>
              <a:ext cx="569518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l" defTabSz="914400" rtl="0" eaLnBrk="1" latinLnBrk="0" hangingPunct="1"/>
              <a:r>
                <a:rPr lang="en-US" sz="1600" dirty="0">
                  <a:latin typeface="Assistant" pitchFamily="2" charset="-79"/>
                  <a:cs typeface="Assistant" pitchFamily="2" charset="-79"/>
                </a:rPr>
                <a:t>800</a:t>
              </a:r>
              <a:endParaRPr lang="x-none" sz="1600" dirty="0">
                <a:latin typeface="Open Sans" panose="020B0606030504020204" pitchFamily="34" charset="0"/>
                <a:cs typeface="Assistant" panose="00000800000000000000" pitchFamily="2" charset="-79"/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54CF65A-BD19-1B47-A437-AB7D0C18BF8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02697" y="4340272"/>
              <a:ext cx="1040129" cy="11429"/>
            </a:xfrm>
            <a:prstGeom prst="line">
              <a:avLst/>
            </a:prstGeom>
            <a:ln w="15875"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E174C2E7-1B03-3B46-B511-68EA574BBC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28" y="432297"/>
            <a:ext cx="6333523" cy="2762284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62FD44E-C456-8F4A-BA4E-AF0B50F6579F}"/>
              </a:ext>
            </a:extLst>
          </p:cNvPr>
          <p:cNvCxnSpPr>
            <a:cxnSpLocks/>
          </p:cNvCxnSpPr>
          <p:nvPr/>
        </p:nvCxnSpPr>
        <p:spPr>
          <a:xfrm>
            <a:off x="4511824" y="1556792"/>
            <a:ext cx="648072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8127EF9-8A0D-D646-83CC-ECDF904C2240}"/>
              </a:ext>
            </a:extLst>
          </p:cNvPr>
          <p:cNvCxnSpPr>
            <a:cxnSpLocks/>
          </p:cNvCxnSpPr>
          <p:nvPr/>
        </p:nvCxnSpPr>
        <p:spPr>
          <a:xfrm>
            <a:off x="5218998" y="1839516"/>
            <a:ext cx="5896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C842D89E-079D-C242-B56A-2860E0AE9670}"/>
              </a:ext>
            </a:extLst>
          </p:cNvPr>
          <p:cNvSpPr/>
          <p:nvPr/>
        </p:nvSpPr>
        <p:spPr>
          <a:xfrm rot="1419474">
            <a:off x="4547552" y="1377051"/>
            <a:ext cx="65915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1600" dirty="0">
                <a:solidFill>
                  <a:srgbClr val="0070C0"/>
                </a:solidFill>
                <a:latin typeface="Assistant" pitchFamily="2" charset="-79"/>
                <a:cs typeface="Assistant" pitchFamily="2" charset="-79"/>
              </a:rPr>
              <a:t>דעיכה</a:t>
            </a:r>
            <a:endParaRPr lang="x-none" sz="1600" dirty="0">
              <a:solidFill>
                <a:srgbClr val="0070C0"/>
              </a:solidFill>
              <a:latin typeface="Open Sans" panose="020B0606030504020204" pitchFamily="34" charset="0"/>
              <a:cs typeface="Assistant" panose="00000800000000000000" pitchFamily="2" charset="-79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9A5CE04-7D3B-C74E-8D7E-08D7D3BAC9F3}"/>
              </a:ext>
            </a:extLst>
          </p:cNvPr>
          <p:cNvSpPr/>
          <p:nvPr/>
        </p:nvSpPr>
        <p:spPr>
          <a:xfrm>
            <a:off x="5090875" y="1545765"/>
            <a:ext cx="8947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1600" dirty="0">
                <a:solidFill>
                  <a:srgbClr val="0070C0"/>
                </a:solidFill>
                <a:latin typeface="Assistant" pitchFamily="2" charset="-79"/>
                <a:cs typeface="Assistant" pitchFamily="2" charset="-79"/>
              </a:rPr>
              <a:t>התייצבות</a:t>
            </a:r>
            <a:endParaRPr lang="x-none" sz="1600" dirty="0">
              <a:solidFill>
                <a:srgbClr val="0070C0"/>
              </a:solidFill>
              <a:latin typeface="Open Sans" panose="020B0606030504020204" pitchFamily="34" charset="0"/>
              <a:cs typeface="Assistant" panose="00000800000000000000" pitchFamily="2" charset="-79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CF8A9D9-EF64-7942-BB18-61D79E93BD56}"/>
              </a:ext>
            </a:extLst>
          </p:cNvPr>
          <p:cNvSpPr/>
          <p:nvPr/>
        </p:nvSpPr>
        <p:spPr>
          <a:xfrm>
            <a:off x="4159886" y="5707955"/>
            <a:ext cx="16266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1600" dirty="0">
                <a:solidFill>
                  <a:srgbClr val="C00000">
                    <a:alpha val="61000"/>
                  </a:srgbClr>
                </a:solidFill>
                <a:latin typeface="Assistant" pitchFamily="2" charset="-79"/>
                <a:cs typeface="Assistant" pitchFamily="2" charset="-79"/>
              </a:rPr>
              <a:t>חידוש מגמת עליה?</a:t>
            </a:r>
            <a:endParaRPr lang="x-none" sz="1600" dirty="0">
              <a:solidFill>
                <a:srgbClr val="C00000">
                  <a:alpha val="61000"/>
                </a:srgbClr>
              </a:solidFill>
              <a:latin typeface="Open Sans" panose="020B0606030504020204" pitchFamily="34" charset="0"/>
              <a:cs typeface="Assistant" panose="00000800000000000000" pitchFamily="2" charset="-79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9467454-2E35-7843-9C68-61A40FB0FA3C}"/>
              </a:ext>
            </a:extLst>
          </p:cNvPr>
          <p:cNvCxnSpPr>
            <a:cxnSpLocks/>
          </p:cNvCxnSpPr>
          <p:nvPr/>
        </p:nvCxnSpPr>
        <p:spPr>
          <a:xfrm flipV="1">
            <a:off x="4695018" y="5533937"/>
            <a:ext cx="657085" cy="181630"/>
          </a:xfrm>
          <a:prstGeom prst="straightConnector1">
            <a:avLst/>
          </a:prstGeom>
          <a:ln w="38100">
            <a:solidFill>
              <a:srgbClr val="FF0000">
                <a:alpha val="42000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5817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887078C-8C30-1046-AD34-AEFC403C9C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1105" y="162465"/>
            <a:ext cx="12529392" cy="568386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38CF062-BDB6-324E-8E63-85E786E73E88}"/>
              </a:ext>
            </a:extLst>
          </p:cNvPr>
          <p:cNvSpPr/>
          <p:nvPr/>
        </p:nvSpPr>
        <p:spPr>
          <a:xfrm>
            <a:off x="1439275" y="654129"/>
            <a:ext cx="87387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sz="2000" b="1" dirty="0">
                <a:solidFill>
                  <a:srgbClr val="37ABC8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נדבקים</a:t>
            </a:r>
            <a:r>
              <a:rPr lang="he-IL" sz="2000" dirty="0">
                <a:solidFill>
                  <a:srgbClr val="37ABC8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,</a:t>
            </a:r>
            <a:r>
              <a:rPr lang="he-IL" sz="2000" b="1" dirty="0">
                <a:solidFill>
                  <a:srgbClr val="37ABC8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 </a:t>
            </a:r>
            <a:r>
              <a:rPr lang="he-IL" sz="2000" b="1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מאושפזים </a:t>
            </a:r>
            <a:r>
              <a:rPr lang="he-IL" sz="20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(קשה+בינוני),</a:t>
            </a:r>
            <a:r>
              <a:rPr lang="he-IL" sz="2000" b="1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 </a:t>
            </a:r>
            <a:r>
              <a:rPr lang="he-IL" sz="2000" b="1" dirty="0"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מתים, </a:t>
            </a:r>
            <a:r>
              <a:rPr lang="he-IL" sz="2000" b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תחזית תמותה</a:t>
            </a:r>
            <a:endParaRPr lang="x-none" sz="2000" b="1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8662040-B76B-4C48-BD4B-6049C769E367}"/>
              </a:ext>
            </a:extLst>
          </p:cNvPr>
          <p:cNvGrpSpPr/>
          <p:nvPr/>
        </p:nvGrpSpPr>
        <p:grpSpPr>
          <a:xfrm>
            <a:off x="259" y="5805265"/>
            <a:ext cx="12206665" cy="1118281"/>
            <a:chOff x="259" y="5711302"/>
            <a:chExt cx="12206665" cy="121809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0DE70DB-28F3-204A-8613-8BE14DCF5A29}"/>
                </a:ext>
              </a:extLst>
            </p:cNvPr>
            <p:cNvSpPr/>
            <p:nvPr/>
          </p:nvSpPr>
          <p:spPr>
            <a:xfrm>
              <a:off x="259" y="5711302"/>
              <a:ext cx="12206665" cy="1146698"/>
            </a:xfrm>
            <a:prstGeom prst="rect">
              <a:avLst/>
            </a:prstGeom>
            <a:solidFill>
              <a:schemeClr val="bg2">
                <a:lumMod val="90000"/>
                <a:alpha val="3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algn="ctr" defTabSz="914400" rtl="1" eaLnBrk="1" latinLnBrk="0" hangingPunct="1"/>
              <a:endParaRPr lang="he-IL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06413AB-976F-114B-9E5E-704D1320E48F}"/>
                </a:ext>
              </a:extLst>
            </p:cNvPr>
            <p:cNvSpPr/>
            <p:nvPr/>
          </p:nvSpPr>
          <p:spPr>
            <a:xfrm>
              <a:off x="477589" y="5756030"/>
              <a:ext cx="11277601" cy="11733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r" rtl="1"/>
              <a:r>
                <a:rPr lang="he-IL" sz="1600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יציבות במספר המאושפזים </a:t>
              </a:r>
              <a:r>
                <a:rPr lang="he-IL" sz="1600" dirty="0" err="1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בינוני+קשה</a:t>
              </a:r>
              <a:r>
                <a:rPr lang="he-IL" sz="1600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 ומספר המאותרים. החלה עליה מתונה בשניהם במיצוע רב יומי.  </a:t>
              </a:r>
              <a:br>
                <a:rPr lang="en-US" sz="1600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</a:br>
              <a:r>
                <a:rPr lang="he-IL" sz="1600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מודל התמותה – תחזית תמותה מצטברת עולה בימים האחרונים , מעל 800 מתים סה״כ לקראת סוף אוגוסט.</a:t>
              </a:r>
              <a:br>
                <a:rPr lang="en-US" sz="1600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</a:br>
              <a:r>
                <a:rPr lang="he-IL" sz="1600" dirty="0" err="1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התיצבות</a:t>
              </a:r>
              <a:r>
                <a:rPr lang="he-IL" sz="1600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 עם עליה מתונה  - תצפית התואמת שלבים ראשונים של התפרצות.</a:t>
              </a:r>
              <a:br>
                <a:rPr lang="en-US" sz="1600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</a:br>
              <a:endParaRPr lang="he-IL" sz="1600" dirty="0">
                <a:solidFill>
                  <a:schemeClr val="tx1"/>
                </a:solidFill>
                <a:latin typeface="Assistant" panose="00000500000000000000" pitchFamily="2" charset="-79"/>
                <a:cs typeface="Assistant" panose="00000500000000000000" pitchFamily="2" charset="-79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4242B71F-F8B1-4746-ACC6-42D23CB6A788}"/>
              </a:ext>
            </a:extLst>
          </p:cNvPr>
          <p:cNvSpPr txBox="1"/>
          <p:nvPr/>
        </p:nvSpPr>
        <p:spPr>
          <a:xfrm>
            <a:off x="10920536" y="1430077"/>
            <a:ext cx="13572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l" defTabSz="914400" rtl="0" eaLnBrk="1" latinLnBrk="0" hangingPunct="1"/>
            <a:r>
              <a:rPr lang="en-US" dirty="0">
                <a:latin typeface="Assistant" pitchFamily="2" charset="-79"/>
                <a:ea typeface="Open Sans" panose="020B0606030504020204" pitchFamily="34" charset="0"/>
                <a:cs typeface="Assistant" pitchFamily="2" charset="-79"/>
              </a:rPr>
              <a:t> </a:t>
            </a:r>
            <a:r>
              <a:rPr lang="he-IL" dirty="0">
                <a:latin typeface="Assistant" pitchFamily="2" charset="-79"/>
                <a:ea typeface="Open Sans" panose="020B0606030504020204" pitchFamily="34" charset="0"/>
                <a:cs typeface="Assistant" pitchFamily="2" charset="-79"/>
              </a:rPr>
              <a:t> נפטרים</a:t>
            </a:r>
            <a:r>
              <a:rPr lang="en-US" dirty="0">
                <a:latin typeface="Assistant" pitchFamily="2" charset="-79"/>
                <a:ea typeface="Open Sans" panose="020B0606030504020204" pitchFamily="34" charset="0"/>
                <a:cs typeface="Assistant" pitchFamily="2" charset="-79"/>
              </a:rPr>
              <a:t>800</a:t>
            </a:r>
            <a:endParaRPr lang="x-none" dirty="0">
              <a:latin typeface="Open Sans" panose="020B0606030504020204" pitchFamily="34" charset="0"/>
              <a:ea typeface="Open Sans" panose="020B0606030504020204" pitchFamily="34" charset="0"/>
              <a:cs typeface="Assistant" pitchFamily="2" charset="-79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EA999E6-FBA2-6643-ACDC-761FC9B30A2F}"/>
              </a:ext>
            </a:extLst>
          </p:cNvPr>
          <p:cNvCxnSpPr>
            <a:cxnSpLocks/>
          </p:cNvCxnSpPr>
          <p:nvPr/>
        </p:nvCxnSpPr>
        <p:spPr>
          <a:xfrm flipH="1">
            <a:off x="11136560" y="1829788"/>
            <a:ext cx="97839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4579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898E3B0-17B8-9341-AC26-54C898D78A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568" y="845421"/>
            <a:ext cx="7307547" cy="4608364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7BBF26F4-5235-F44A-AC2C-BF3201D20349}"/>
              </a:ext>
            </a:extLst>
          </p:cNvPr>
          <p:cNvGrpSpPr/>
          <p:nvPr/>
        </p:nvGrpSpPr>
        <p:grpSpPr>
          <a:xfrm>
            <a:off x="259" y="5805264"/>
            <a:ext cx="12206665" cy="1052736"/>
            <a:chOff x="259" y="5711302"/>
            <a:chExt cx="12206665" cy="114669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1111A5D-D4DF-3E4B-8682-DD85691F644F}"/>
                </a:ext>
              </a:extLst>
            </p:cNvPr>
            <p:cNvSpPr/>
            <p:nvPr/>
          </p:nvSpPr>
          <p:spPr>
            <a:xfrm>
              <a:off x="259" y="5711302"/>
              <a:ext cx="12206665" cy="1146698"/>
            </a:xfrm>
            <a:prstGeom prst="rect">
              <a:avLst/>
            </a:prstGeom>
            <a:solidFill>
              <a:schemeClr val="bg2">
                <a:lumMod val="90000"/>
                <a:alpha val="3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algn="ctr" defTabSz="914400" rtl="1" eaLnBrk="1" latinLnBrk="0" hangingPunct="1"/>
              <a:endParaRPr lang="he-IL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39765C2-C8E3-4849-A4B2-A9BB48874C1C}"/>
                </a:ext>
              </a:extLst>
            </p:cNvPr>
            <p:cNvSpPr/>
            <p:nvPr/>
          </p:nvSpPr>
          <p:spPr>
            <a:xfrm>
              <a:off x="477589" y="5756030"/>
              <a:ext cx="11277601" cy="63696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marL="0" algn="r" defTabSz="914400" rtl="1" eaLnBrk="1" latinLnBrk="0" hangingPunct="1"/>
              <a:r>
                <a:rPr lang="he-IL" sz="1600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עליה מחודשת במספר חולים במצב בינוני, מזה 5 ימים. </a:t>
              </a:r>
              <a:br>
                <a:rPr lang="en-US" sz="1600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</a:br>
              <a:r>
                <a:rPr lang="he-IL" sz="1600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עליה זו מעלה חשש לעליה עתידית בכמות חולים במצב קשה ולפריצה של רמות התחלואה נוכחיות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15FF549C-D4BB-694B-830B-15CE357EBE02}"/>
              </a:ext>
            </a:extLst>
          </p:cNvPr>
          <p:cNvSpPr/>
          <p:nvPr/>
        </p:nvSpPr>
        <p:spPr>
          <a:xfrm>
            <a:off x="1439275" y="654129"/>
            <a:ext cx="87387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sz="2000" b="1" dirty="0">
                <a:solidFill>
                  <a:srgbClr val="7030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חולים במצב בינוני</a:t>
            </a:r>
            <a:endParaRPr lang="x-none" sz="2000" b="1" dirty="0">
              <a:solidFill>
                <a:srgbClr val="7030A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509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EA3159C-C8B4-2949-93AA-609187CF3C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0704" y="3405577"/>
            <a:ext cx="7196863" cy="345124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45AAA81-010C-9645-A506-EB7373193ABD}"/>
              </a:ext>
            </a:extLst>
          </p:cNvPr>
          <p:cNvSpPr/>
          <p:nvPr/>
        </p:nvSpPr>
        <p:spPr>
          <a:xfrm>
            <a:off x="6077711" y="404813"/>
            <a:ext cx="4740549" cy="1800493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rtl="1">
              <a:spcAft>
                <a:spcPts val="600"/>
              </a:spcAft>
            </a:pPr>
            <a:r>
              <a:rPr lang="he-IL" sz="16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מתאם גבוה בין מקדם הדבקה המחושב מתוך כמות הנדבקים </a:t>
            </a:r>
            <a:r>
              <a:rPr lang="he-IL" sz="1600" b="1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המאמותים</a:t>
            </a:r>
            <a:r>
              <a:rPr lang="he-IL" sz="16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 (כחול) למקדם הדבקה המחושב מתוך כמות החולים החדשים במצב קשה. </a:t>
            </a:r>
          </a:p>
          <a:p>
            <a:pPr algn="r" rtl="1">
              <a:spcAft>
                <a:spcPts val="600"/>
              </a:spcAft>
            </a:pPr>
            <a:r>
              <a:rPr lang="he-IL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ההתאמה – בערך מוחלט ובהנחת הסחה של 8 ימים בין הקווים.</a:t>
            </a:r>
          </a:p>
          <a:p>
            <a:pPr algn="r" rtl="1">
              <a:spcAft>
                <a:spcPts val="600"/>
              </a:spcAft>
            </a:pPr>
            <a:r>
              <a:rPr lang="he-IL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מקדם הדבקה – קשור ישירות למקדם הכפלה יומי ממוצע.</a:t>
            </a:r>
          </a:p>
          <a:p>
            <a:pPr algn="r" rtl="1">
              <a:spcAft>
                <a:spcPts val="600"/>
              </a:spcAft>
            </a:pPr>
            <a:endParaRPr lang="he-IL" sz="16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Assistant" panose="00000800000000000000" pitchFamily="2" charset="-79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94A9FE-64D7-314B-A4F1-99A53E02194D}"/>
              </a:ext>
            </a:extLst>
          </p:cNvPr>
          <p:cNvSpPr>
            <a:spLocks/>
          </p:cNvSpPr>
          <p:nvPr/>
        </p:nvSpPr>
        <p:spPr>
          <a:xfrm>
            <a:off x="10819546" y="418403"/>
            <a:ext cx="876300" cy="87575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 rtl="1"/>
            <a:r>
              <a:rPr lang="he-IL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מקדם הדבקה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74261C-1AC8-7D49-A807-FD4AC701639A}"/>
              </a:ext>
            </a:extLst>
          </p:cNvPr>
          <p:cNvSpPr>
            <a:spLocks/>
          </p:cNvSpPr>
          <p:nvPr/>
        </p:nvSpPr>
        <p:spPr>
          <a:xfrm>
            <a:off x="10858500" y="2338807"/>
            <a:ext cx="876300" cy="87575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 rtl="1"/>
            <a:r>
              <a:rPr lang="he-IL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תובנות קדימה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822869-64B1-984E-A829-C517C856A1B4}"/>
              </a:ext>
            </a:extLst>
          </p:cNvPr>
          <p:cNvSpPr/>
          <p:nvPr/>
        </p:nvSpPr>
        <p:spPr>
          <a:xfrm>
            <a:off x="6003651" y="3214563"/>
            <a:ext cx="4740549" cy="66172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rtl="1">
              <a:spcAft>
                <a:spcPts val="600"/>
              </a:spcAft>
            </a:pPr>
            <a:endParaRPr lang="he-IL" sz="16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Assistant" panose="00000800000000000000" pitchFamily="2" charset="-79"/>
            </a:endParaRPr>
          </a:p>
          <a:p>
            <a:pPr algn="r" rtl="1">
              <a:spcAft>
                <a:spcPts val="600"/>
              </a:spcAft>
            </a:pPr>
            <a:endParaRPr lang="he-IL" sz="16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Assistant" panose="00000800000000000000" pitchFamily="2" charset="-79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134073-BFCF-EF4D-870F-FDE9DC2907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40704" y="404813"/>
            <a:ext cx="6375514" cy="280975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1AD3665-C827-164D-A5AD-6724A153622F}"/>
              </a:ext>
            </a:extLst>
          </p:cNvPr>
          <p:cNvSpPr/>
          <p:nvPr/>
        </p:nvSpPr>
        <p:spPr>
          <a:xfrm>
            <a:off x="6117691" y="2218896"/>
            <a:ext cx="4740549" cy="4139595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rtl="1">
              <a:spcAft>
                <a:spcPts val="600"/>
              </a:spcAft>
            </a:pPr>
            <a:r>
              <a:rPr lang="he-IL" sz="16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שילוב של מתאם זה יחד עם מודל התמותה והערכות לגבי קצב הבראה מאפשרים הערכת כמות חולים קשים לטווח קצר</a:t>
            </a:r>
          </a:p>
          <a:p>
            <a:pPr algn="r" rtl="1">
              <a:spcAft>
                <a:spcPts val="600"/>
              </a:spcAft>
            </a:pPr>
            <a:r>
              <a:rPr lang="he-IL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עיקר הישימות של השיטה – זיהוי נקודות בהם קיים חשש משמעותי להתפרצות מחודשת, ולאו דווקא בהערכה ספציפית של מספר. </a:t>
            </a:r>
            <a:r>
              <a:rPr lang="he-IL" sz="16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בימים האחרונים מתקבלת עליה מהירה בערך התחזית. </a:t>
            </a:r>
            <a:r>
              <a:rPr lang="he-IL" sz="1600" b="1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העליה</a:t>
            </a:r>
            <a:r>
              <a:rPr lang="he-IL" sz="16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 נובעת ישירות מעצירת הירידה בקצב ההדבקה.</a:t>
            </a:r>
          </a:p>
          <a:p>
            <a:pPr algn="r" rtl="1">
              <a:spcAft>
                <a:spcPts val="600"/>
              </a:spcAft>
            </a:pPr>
            <a:br>
              <a:rPr lang="en-US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</a:br>
            <a:r>
              <a:rPr lang="he-IL" sz="1600" b="1" dirty="0">
                <a:solidFill>
                  <a:schemeClr val="tx1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המגמה קדימה  בימים האחרונים - עליה בכמות חולים קשה </a:t>
            </a:r>
          </a:p>
          <a:p>
            <a:pPr algn="r" rtl="1">
              <a:spcAft>
                <a:spcPts val="600"/>
              </a:spcAft>
            </a:pPr>
            <a:r>
              <a:rPr lang="he-IL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התחזית המספרית קדימה מוגבלת – קיימת רגישות להערכת קצב ההבראה של חולים קשים ויציבות המתאם בין קצב עליה בחולים מאומתים לקשים. כפי שהודגם צפוי שיפור משמעותי במתאם עם שימוש בנתוני חולים בדרגת בינוני.</a:t>
            </a:r>
            <a:br>
              <a:rPr lang="en-US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</a:br>
            <a:r>
              <a:rPr lang="he-IL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(אין בשלב זה מידע לגבי תוספת יומית של חולים אלו, ללא אלו אמינות מוערכת נמוכה יחסית  - </a:t>
            </a:r>
            <a:r>
              <a:rPr lang="he-IL" sz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בייחוד בשינויים</a:t>
            </a:r>
            <a:r>
              <a:rPr lang="he-IL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Assistant" panose="00000800000000000000" pitchFamily="2" charset="-79"/>
              </a:rPr>
              <a:t>)</a:t>
            </a:r>
            <a:endParaRPr lang="he-IL" sz="1600" b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Assistant" panose="00000800000000000000" pitchFamily="2" charset="-79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F8ED61-3A3D-4742-B56C-0204329F6BB6}"/>
              </a:ext>
            </a:extLst>
          </p:cNvPr>
          <p:cNvSpPr txBox="1"/>
          <p:nvPr/>
        </p:nvSpPr>
        <p:spPr>
          <a:xfrm rot="21184079">
            <a:off x="2748287" y="3458772"/>
            <a:ext cx="3049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>
                <a:latin typeface="Assistant" pitchFamily="2" charset="-79"/>
                <a:cs typeface="Assistant" pitchFamily="2" charset="-79"/>
              </a:rPr>
              <a:t>קווי תחזית 9 ימים קדימה מיום נתון</a:t>
            </a:r>
            <a:endParaRPr lang="en-IL" dirty="0">
              <a:latin typeface="Assistant" pitchFamily="2" charset="-79"/>
              <a:cs typeface="Assistant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B6CF7D-3F67-2847-A10B-B0032C6066DD}"/>
              </a:ext>
            </a:extLst>
          </p:cNvPr>
          <p:cNvSpPr txBox="1"/>
          <p:nvPr/>
        </p:nvSpPr>
        <p:spPr>
          <a:xfrm>
            <a:off x="814222" y="463937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>
                <a:solidFill>
                  <a:srgbClr val="FF0100"/>
                </a:solidFill>
                <a:latin typeface="Assistant" pitchFamily="2" charset="-79"/>
                <a:cs typeface="Assistant" pitchFamily="2" charset="-79"/>
              </a:rPr>
              <a:t>חולים קשה</a:t>
            </a:r>
            <a:endParaRPr lang="en-IL" dirty="0">
              <a:solidFill>
                <a:srgbClr val="FF0100"/>
              </a:solidFill>
              <a:latin typeface="Assistant" pitchFamily="2" charset="-79"/>
              <a:cs typeface="Assistan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4164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4E1EDDC-FA3C-B54A-93A1-D594F079D7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21796" y="1074894"/>
            <a:ext cx="13830563" cy="4802378"/>
          </a:xfrm>
          <a:prstGeom prst="rect">
            <a:avLst/>
          </a:prstGeom>
        </p:spPr>
      </p:pic>
      <p:sp>
        <p:nvSpPr>
          <p:cNvPr id="97" name="הגל הראשון כותרת">
            <a:extLst>
              <a:ext uri="{FF2B5EF4-FFF2-40B4-BE49-F238E27FC236}">
                <a16:creationId xmlns:a16="http://schemas.microsoft.com/office/drawing/2014/main" id="{74412819-F029-6D40-833A-5AB76B17D7F6}"/>
              </a:ext>
            </a:extLst>
          </p:cNvPr>
          <p:cNvSpPr/>
          <p:nvPr/>
        </p:nvSpPr>
        <p:spPr>
          <a:xfrm>
            <a:off x="7570576" y="1714041"/>
            <a:ext cx="2247741" cy="3443487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44000">
                <a:schemeClr val="bg2">
                  <a:lumMod val="90000"/>
                  <a:alpha val="2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1" eaLnBrk="1" latinLnBrk="0" hangingPunct="1"/>
            <a:endParaRPr lang="he-IL" dirty="0"/>
          </a:p>
        </p:txBody>
      </p:sp>
      <p:sp>
        <p:nvSpPr>
          <p:cNvPr id="3" name="הגל הראשון כותרת">
            <a:extLst>
              <a:ext uri="{FF2B5EF4-FFF2-40B4-BE49-F238E27FC236}">
                <a16:creationId xmlns:a16="http://schemas.microsoft.com/office/drawing/2014/main" id="{8CFA651E-A394-4C5F-BC93-949FF4F65D88}"/>
              </a:ext>
            </a:extLst>
          </p:cNvPr>
          <p:cNvSpPr/>
          <p:nvPr/>
        </p:nvSpPr>
        <p:spPr>
          <a:xfrm>
            <a:off x="919204" y="1712650"/>
            <a:ext cx="2458280" cy="3443487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44000">
                <a:schemeClr val="bg2">
                  <a:lumMod val="90000"/>
                  <a:alpha val="2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1" eaLnBrk="1" latinLnBrk="0" hangingPunct="1"/>
            <a:endParaRPr lang="he-IL" dirty="0"/>
          </a:p>
        </p:txBody>
      </p:sp>
      <p:sp>
        <p:nvSpPr>
          <p:cNvPr id="20" name="Freeform: Shape 19" hidden="1">
            <a:extLst>
              <a:ext uri="{FF2B5EF4-FFF2-40B4-BE49-F238E27FC236}">
                <a16:creationId xmlns:a16="http://schemas.microsoft.com/office/drawing/2014/main" id="{C3618BC3-DAA1-4E45-86D7-4A07294795B9}"/>
              </a:ext>
            </a:extLst>
          </p:cNvPr>
          <p:cNvSpPr/>
          <p:nvPr/>
        </p:nvSpPr>
        <p:spPr>
          <a:xfrm>
            <a:off x="7443866" y="2937055"/>
            <a:ext cx="750923" cy="678819"/>
          </a:xfrm>
          <a:custGeom>
            <a:avLst/>
            <a:gdLst/>
            <a:ahLst/>
            <a:cxnLst/>
            <a:rect l="0" t="0" r="0" b="0"/>
            <a:pathLst>
              <a:path w="504825" h="457200">
                <a:moveTo>
                  <a:pt x="107156" y="357302"/>
                </a:moveTo>
                <a:lnTo>
                  <a:pt x="148741" y="321567"/>
                </a:lnTo>
                <a:lnTo>
                  <a:pt x="190324" y="285832"/>
                </a:lnTo>
                <a:lnTo>
                  <a:pt x="231906" y="250097"/>
                </a:lnTo>
                <a:lnTo>
                  <a:pt x="273491" y="214361"/>
                </a:lnTo>
                <a:lnTo>
                  <a:pt x="315074" y="178626"/>
                </a:lnTo>
                <a:lnTo>
                  <a:pt x="356657" y="142891"/>
                </a:lnTo>
                <a:lnTo>
                  <a:pt x="398241" y="107156"/>
                </a:lnTo>
              </a:path>
            </a:pathLst>
          </a:custGeom>
          <a:noFill/>
          <a:ln w="142875" cap="rnd">
            <a:solidFill>
              <a:srgbClr val="FF0000">
                <a:alpha val="20000"/>
              </a:srgbClr>
            </a:solidFill>
            <a:prstDash val="solid"/>
            <a:round/>
          </a:ln>
        </p:spPr>
        <p:txBody>
          <a:bodyPr/>
          <a:lstStyle/>
          <a:p>
            <a:endParaRPr lang="he-IL"/>
          </a:p>
        </p:txBody>
      </p:sp>
      <p:sp>
        <p:nvSpPr>
          <p:cNvPr id="88" name="הגל הראשון בלוק">
            <a:extLst>
              <a:ext uri="{FF2B5EF4-FFF2-40B4-BE49-F238E27FC236}">
                <a16:creationId xmlns:a16="http://schemas.microsoft.com/office/drawing/2014/main" id="{A0294F39-AB15-4C98-AF8D-DE9322093777}"/>
              </a:ext>
            </a:extLst>
          </p:cNvPr>
          <p:cNvSpPr/>
          <p:nvPr/>
        </p:nvSpPr>
        <p:spPr>
          <a:xfrm>
            <a:off x="5407519" y="1714042"/>
            <a:ext cx="2069531" cy="3443487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44000">
                <a:schemeClr val="bg2">
                  <a:lumMod val="90000"/>
                  <a:alpha val="2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1" eaLnBrk="1" latinLnBrk="0" hangingPunct="1"/>
            <a:endParaRPr lang="he-IL" dirty="0"/>
          </a:p>
        </p:txBody>
      </p:sp>
      <p:grpSp>
        <p:nvGrpSpPr>
          <p:cNvPr id="58" name="7/4">
            <a:extLst>
              <a:ext uri="{FF2B5EF4-FFF2-40B4-BE49-F238E27FC236}">
                <a16:creationId xmlns:a16="http://schemas.microsoft.com/office/drawing/2014/main" id="{0D65DD75-7618-429C-9DC4-DDE89AF2C9A3}"/>
              </a:ext>
            </a:extLst>
          </p:cNvPr>
          <p:cNvGrpSpPr/>
          <p:nvPr/>
        </p:nvGrpSpPr>
        <p:grpSpPr>
          <a:xfrm>
            <a:off x="2552562" y="1706310"/>
            <a:ext cx="992775" cy="821523"/>
            <a:chOff x="3217076" y="1944786"/>
            <a:chExt cx="1224136" cy="1012976"/>
          </a:xfrm>
        </p:grpSpPr>
        <p:sp>
          <p:nvSpPr>
            <p:cNvPr id="86" name="TextBox 61">
              <a:extLst>
                <a:ext uri="{FF2B5EF4-FFF2-40B4-BE49-F238E27FC236}">
                  <a16:creationId xmlns:a16="http://schemas.microsoft.com/office/drawing/2014/main" id="{3BEB9AD7-BECA-4CEA-A72F-62CE9AAC6845}"/>
                </a:ext>
              </a:extLst>
            </p:cNvPr>
            <p:cNvSpPr txBox="1"/>
            <p:nvPr/>
          </p:nvSpPr>
          <p:spPr>
            <a:xfrm>
              <a:off x="3217076" y="1944786"/>
              <a:ext cx="1224136" cy="26565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1"/>
              <a:r>
                <a:rPr lang="he-IL" sz="800" spc="50" dirty="0">
                  <a:latin typeface="Assistant" panose="00000500000000000000" pitchFamily="2" charset="-79"/>
                  <a:cs typeface="Assistant" panose="00000500000000000000" pitchFamily="2" charset="-79"/>
                </a:rPr>
                <a:t>12 ימים מ-</a:t>
              </a:r>
              <a:r>
                <a:rPr lang="he-IL" sz="800" b="1" spc="50" dirty="0">
                  <a:latin typeface="Assistant" panose="00000500000000000000" pitchFamily="2" charset="-79"/>
                  <a:cs typeface="Assistant" panose="00000500000000000000" pitchFamily="2" charset="-79"/>
                </a:rPr>
                <a:t>7/4</a:t>
              </a: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38E4A690-94D4-4B30-8EBC-C0E8CDDDF84E}"/>
                </a:ext>
              </a:extLst>
            </p:cNvPr>
            <p:cNvSpPr/>
            <p:nvPr/>
          </p:nvSpPr>
          <p:spPr>
            <a:xfrm>
              <a:off x="3308631" y="2673846"/>
              <a:ext cx="54559" cy="186551"/>
            </a:xfrm>
            <a:prstGeom prst="rect">
              <a:avLst/>
            </a:prstGeom>
            <a:gradFill flip="none" rotWithShape="1">
              <a:gsLst>
                <a:gs pos="100000">
                  <a:schemeClr val="accent3">
                    <a:lumMod val="0"/>
                    <a:lumOff val="100000"/>
                    <a:alpha val="0"/>
                  </a:schemeClr>
                </a:gs>
                <a:gs pos="0">
                  <a:schemeClr val="bg2">
                    <a:lumMod val="9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he-IL" sz="800" dirty="0"/>
            </a:p>
          </p:txBody>
        </p:sp>
        <p:sp>
          <p:nvSpPr>
            <p:cNvPr id="83" name="Arrow: Pentagon 82">
              <a:extLst>
                <a:ext uri="{FF2B5EF4-FFF2-40B4-BE49-F238E27FC236}">
                  <a16:creationId xmlns:a16="http://schemas.microsoft.com/office/drawing/2014/main" id="{133165F0-D821-47D0-8DE2-91C5CCBC62BB}"/>
                </a:ext>
              </a:extLst>
            </p:cNvPr>
            <p:cNvSpPr/>
            <p:nvPr/>
          </p:nvSpPr>
          <p:spPr>
            <a:xfrm>
              <a:off x="3308631" y="2142911"/>
              <a:ext cx="936796" cy="538478"/>
            </a:xfrm>
            <a:prstGeom prst="homePlate">
              <a:avLst>
                <a:gd name="adj" fmla="val 27671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1"/>
              <a:r>
                <a:rPr lang="he-IL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 הסגר פסח</a:t>
              </a:r>
            </a:p>
          </p:txBody>
        </p: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E5D541C-F25D-4EA4-96F8-0919680BCC51}"/>
                </a:ext>
              </a:extLst>
            </p:cNvPr>
            <p:cNvCxnSpPr>
              <a:cxnSpLocks/>
              <a:stCxn id="83" idx="3"/>
            </p:cNvCxnSpPr>
            <p:nvPr/>
          </p:nvCxnSpPr>
          <p:spPr>
            <a:xfrm flipH="1">
              <a:off x="4245064" y="2412150"/>
              <a:ext cx="363" cy="545612"/>
            </a:xfrm>
            <a:prstGeom prst="line">
              <a:avLst/>
            </a:prstGeom>
            <a:ln>
              <a:solidFill>
                <a:srgbClr val="C0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5228E5D6-4055-9648-B17E-C97B43D2716A}"/>
              </a:ext>
            </a:extLst>
          </p:cNvPr>
          <p:cNvSpPr/>
          <p:nvPr/>
        </p:nvSpPr>
        <p:spPr>
          <a:xfrm>
            <a:off x="0" y="-31810"/>
            <a:ext cx="12206924" cy="1106704"/>
          </a:xfrm>
          <a:prstGeom prst="rect">
            <a:avLst/>
          </a:prstGeom>
          <a:solidFill>
            <a:schemeClr val="bg2"/>
          </a:solidFill>
        </p:spPr>
        <p:txBody>
          <a:bodyPr wrap="square" anchor="ctr">
            <a:noAutofit/>
          </a:bodyPr>
          <a:lstStyle/>
          <a:p>
            <a:pPr algn="ctr" rtl="1"/>
            <a:r>
              <a:rPr lang="he-IL" sz="3600" b="1" dirty="0">
                <a:latin typeface="Assistant" panose="00000500000000000000" pitchFamily="2" charset="-79"/>
                <a:cs typeface="Assistant" panose="00000500000000000000" pitchFamily="2" charset="-79"/>
              </a:rPr>
              <a:t>מספר מאושפזים </a:t>
            </a:r>
            <a:r>
              <a:rPr lang="he-IL" sz="3600" dirty="0">
                <a:latin typeface="Assistant" panose="00000500000000000000" pitchFamily="2" charset="-79"/>
                <a:cs typeface="Assistant" panose="00000500000000000000" pitchFamily="2" charset="-79"/>
              </a:rPr>
              <a:t>בינוני + קשה</a:t>
            </a:r>
          </a:p>
        </p:txBody>
      </p:sp>
      <p:sp>
        <p:nvSpPr>
          <p:cNvPr id="43" name="הגל הראשון טקסט">
            <a:extLst>
              <a:ext uri="{FF2B5EF4-FFF2-40B4-BE49-F238E27FC236}">
                <a16:creationId xmlns:a16="http://schemas.microsoft.com/office/drawing/2014/main" id="{07F85A2A-94B4-4054-9178-07FE0651523C}"/>
              </a:ext>
            </a:extLst>
          </p:cNvPr>
          <p:cNvSpPr txBox="1"/>
          <p:nvPr/>
        </p:nvSpPr>
        <p:spPr>
          <a:xfrm>
            <a:off x="1188860" y="4262208"/>
            <a:ext cx="245827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b="1" dirty="0">
                <a:latin typeface="Assistant" panose="00000500000000000000" pitchFamily="2" charset="-79"/>
                <a:cs typeface="Assistant" panose="00000500000000000000" pitchFamily="2" charset="-79"/>
              </a:rPr>
              <a:t>הגל </a:t>
            </a:r>
          </a:p>
          <a:p>
            <a:pPr algn="ctr" rtl="1"/>
            <a:r>
              <a:rPr lang="he-IL" b="1" dirty="0">
                <a:latin typeface="Assistant" panose="00000500000000000000" pitchFamily="2" charset="-79"/>
                <a:cs typeface="Assistant" panose="00000500000000000000" pitchFamily="2" charset="-79"/>
              </a:rPr>
              <a:t>הראשון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E8204B6-638D-4EB1-B094-7BF25207F96E}"/>
              </a:ext>
            </a:extLst>
          </p:cNvPr>
          <p:cNvGrpSpPr/>
          <p:nvPr/>
        </p:nvGrpSpPr>
        <p:grpSpPr>
          <a:xfrm>
            <a:off x="259" y="5711302"/>
            <a:ext cx="12206665" cy="1146698"/>
            <a:chOff x="259" y="5711302"/>
            <a:chExt cx="12206665" cy="114669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42753AE-187C-473F-B9EB-4E9DA77869D2}"/>
                </a:ext>
              </a:extLst>
            </p:cNvPr>
            <p:cNvSpPr/>
            <p:nvPr/>
          </p:nvSpPr>
          <p:spPr>
            <a:xfrm>
              <a:off x="259" y="5711302"/>
              <a:ext cx="12206665" cy="1146698"/>
            </a:xfrm>
            <a:prstGeom prst="rect">
              <a:avLst/>
            </a:prstGeom>
            <a:solidFill>
              <a:schemeClr val="bg2">
                <a:lumMod val="90000"/>
                <a:alpha val="3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algn="ctr" defTabSz="914400" rtl="1" eaLnBrk="1" latinLnBrk="0" hangingPunct="1"/>
              <a:endParaRPr lang="he-IL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5C4C694-75F2-744C-90E2-2D5D5C2EB320}"/>
                </a:ext>
              </a:extLst>
            </p:cNvPr>
            <p:cNvSpPr/>
            <p:nvPr/>
          </p:nvSpPr>
          <p:spPr>
            <a:xfrm>
              <a:off x="457199" y="5877272"/>
              <a:ext cx="11277601" cy="5847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r" rtl="1"/>
              <a:r>
                <a:rPr lang="he-IL" sz="1600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קצב הגידול של מאושפזים במצב </a:t>
              </a:r>
              <a:r>
                <a:rPr lang="he-IL" sz="1600" dirty="0" err="1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בינוני+קשה</a:t>
              </a:r>
              <a:r>
                <a:rPr lang="he-IL" sz="1600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 מושפע מצעדי מנע בעיכוב של כ 10 – 12  יום. מספר זה אינו מושפע ממדיניות בדיקות ואינו רגיש לשינוי בהגדרת חולים קשים. השילוב של חולים בינוניים וקשים מוביל לתגובה מהירה יותר של המדד לעומת מדד חולים קשים בלבד.</a:t>
              </a:r>
            </a:p>
          </p:txBody>
        </p:sp>
      </p:grpSp>
      <p:sp>
        <p:nvSpPr>
          <p:cNvPr id="89" name="הגל הראשון טקסט">
            <a:extLst>
              <a:ext uri="{FF2B5EF4-FFF2-40B4-BE49-F238E27FC236}">
                <a16:creationId xmlns:a16="http://schemas.microsoft.com/office/drawing/2014/main" id="{78E89B03-AB63-49B1-8531-936AD9AC1BA7}"/>
              </a:ext>
            </a:extLst>
          </p:cNvPr>
          <p:cNvSpPr txBox="1"/>
          <p:nvPr/>
        </p:nvSpPr>
        <p:spPr>
          <a:xfrm>
            <a:off x="5612898" y="4110800"/>
            <a:ext cx="1896120" cy="8002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b="1" dirty="0">
                <a:latin typeface="Assistant" panose="00000500000000000000" pitchFamily="2" charset="-79"/>
                <a:cs typeface="Assistant" panose="00000500000000000000" pitchFamily="2" charset="-79"/>
              </a:rPr>
              <a:t>התפר </a:t>
            </a:r>
          </a:p>
          <a:p>
            <a:pPr algn="ctr" rtl="1"/>
            <a:r>
              <a:rPr lang="he-IL" sz="1400" dirty="0">
                <a:latin typeface="Assistant" panose="00000500000000000000" pitchFamily="2" charset="-79"/>
                <a:cs typeface="Assistant" panose="00000500000000000000" pitchFamily="2" charset="-79"/>
              </a:rPr>
              <a:t>בין דעיכת הגל הראשון </a:t>
            </a:r>
          </a:p>
          <a:p>
            <a:pPr algn="ctr" rtl="1"/>
            <a:r>
              <a:rPr lang="he-IL" sz="1400" dirty="0">
                <a:latin typeface="Assistant" panose="00000500000000000000" pitchFamily="2" charset="-79"/>
                <a:cs typeface="Assistant" panose="00000500000000000000" pitchFamily="2" charset="-79"/>
              </a:rPr>
              <a:t>לעליית הגל השני</a:t>
            </a:r>
          </a:p>
        </p:txBody>
      </p:sp>
      <p:pic>
        <p:nvPicPr>
          <p:cNvPr id="18" name="calendar dates" hidden="1">
            <a:extLst>
              <a:ext uri="{FF2B5EF4-FFF2-40B4-BE49-F238E27FC236}">
                <a16:creationId xmlns:a16="http://schemas.microsoft.com/office/drawing/2014/main" id="{61FE9C40-38D4-4A16-AFE1-5FED5E25E71A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-163513" y="5589240"/>
            <a:ext cx="11595100" cy="152506"/>
          </a:xfrm>
          <a:prstGeom prst="rect">
            <a:avLst/>
          </a:prstGeom>
        </p:spPr>
      </p:pic>
      <p:grpSp>
        <p:nvGrpSpPr>
          <p:cNvPr id="173" name="14/4">
            <a:extLst>
              <a:ext uri="{FF2B5EF4-FFF2-40B4-BE49-F238E27FC236}">
                <a16:creationId xmlns:a16="http://schemas.microsoft.com/office/drawing/2014/main" id="{C50AC4B7-1FA1-49B1-98F3-9175F4BD9408}"/>
              </a:ext>
            </a:extLst>
          </p:cNvPr>
          <p:cNvGrpSpPr/>
          <p:nvPr/>
        </p:nvGrpSpPr>
        <p:grpSpPr>
          <a:xfrm>
            <a:off x="2971662" y="1106235"/>
            <a:ext cx="992775" cy="1648106"/>
            <a:chOff x="3217076" y="1944786"/>
            <a:chExt cx="1224136" cy="2032191"/>
          </a:xfrm>
        </p:grpSpPr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69144614-4DBB-4908-B5E9-A2F07EA4AB9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45064" y="3431365"/>
              <a:ext cx="363" cy="545612"/>
            </a:xfrm>
            <a:prstGeom prst="line">
              <a:avLst/>
            </a:prstGeom>
            <a:ln>
              <a:solidFill>
                <a:srgbClr val="C0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TextBox 61">
              <a:extLst>
                <a:ext uri="{FF2B5EF4-FFF2-40B4-BE49-F238E27FC236}">
                  <a16:creationId xmlns:a16="http://schemas.microsoft.com/office/drawing/2014/main" id="{558E0FE2-56B7-4C9C-BDAA-77DDB82F4176}"/>
                </a:ext>
              </a:extLst>
            </p:cNvPr>
            <p:cNvSpPr txBox="1"/>
            <p:nvPr/>
          </p:nvSpPr>
          <p:spPr>
            <a:xfrm>
              <a:off x="3217076" y="1944786"/>
              <a:ext cx="1224136" cy="26565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1"/>
              <a:r>
                <a:rPr lang="he-IL" sz="800" spc="50" dirty="0">
                  <a:latin typeface="Assistant" panose="00000500000000000000" pitchFamily="2" charset="-79"/>
                  <a:cs typeface="Assistant" panose="00000500000000000000" pitchFamily="2" charset="-79"/>
                </a:rPr>
                <a:t>12 ימים מ-</a:t>
              </a:r>
              <a:r>
                <a:rPr lang="he-IL" sz="800" b="1" spc="50" dirty="0">
                  <a:latin typeface="Assistant" panose="00000500000000000000" pitchFamily="2" charset="-79"/>
                  <a:cs typeface="Assistant" panose="00000500000000000000" pitchFamily="2" charset="-79"/>
                </a:rPr>
                <a:t>14/4</a:t>
              </a:r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3565A00F-950C-4F46-AA3F-463C9CE5E95C}"/>
                </a:ext>
              </a:extLst>
            </p:cNvPr>
            <p:cNvSpPr/>
            <p:nvPr/>
          </p:nvSpPr>
          <p:spPr>
            <a:xfrm>
              <a:off x="3308631" y="2673846"/>
              <a:ext cx="54559" cy="186551"/>
            </a:xfrm>
            <a:prstGeom prst="rect">
              <a:avLst/>
            </a:prstGeom>
            <a:gradFill flip="none" rotWithShape="1">
              <a:gsLst>
                <a:gs pos="100000">
                  <a:schemeClr val="accent3">
                    <a:lumMod val="0"/>
                    <a:lumOff val="100000"/>
                    <a:alpha val="0"/>
                  </a:schemeClr>
                </a:gs>
                <a:gs pos="0">
                  <a:schemeClr val="bg2">
                    <a:lumMod val="9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he-IL" sz="800" dirty="0"/>
            </a:p>
          </p:txBody>
        </p:sp>
        <p:sp>
          <p:nvSpPr>
            <p:cNvPr id="176" name="Arrow: Pentagon 175">
              <a:extLst>
                <a:ext uri="{FF2B5EF4-FFF2-40B4-BE49-F238E27FC236}">
                  <a16:creationId xmlns:a16="http://schemas.microsoft.com/office/drawing/2014/main" id="{5B2D28EE-4F1E-44BA-907C-C76AF3F743A6}"/>
                </a:ext>
              </a:extLst>
            </p:cNvPr>
            <p:cNvSpPr/>
            <p:nvPr/>
          </p:nvSpPr>
          <p:spPr>
            <a:xfrm>
              <a:off x="3308631" y="2142911"/>
              <a:ext cx="936796" cy="538478"/>
            </a:xfrm>
            <a:prstGeom prst="homePlate">
              <a:avLst>
                <a:gd name="adj" fmla="val 27671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1"/>
              <a:r>
                <a:rPr lang="he-IL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 הסגר פסח</a:t>
              </a:r>
            </a:p>
          </p:txBody>
        </p: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FACDFEC6-0E81-4848-85E0-C1498C14A6E5}"/>
                </a:ext>
              </a:extLst>
            </p:cNvPr>
            <p:cNvCxnSpPr>
              <a:cxnSpLocks/>
              <a:stCxn id="176" idx="3"/>
            </p:cNvCxnSpPr>
            <p:nvPr/>
          </p:nvCxnSpPr>
          <p:spPr>
            <a:xfrm flipH="1">
              <a:off x="4245064" y="2412150"/>
              <a:ext cx="363" cy="545612"/>
            </a:xfrm>
            <a:prstGeom prst="line">
              <a:avLst/>
            </a:prstGeom>
            <a:ln>
              <a:solidFill>
                <a:srgbClr val="C0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10/5">
            <a:extLst>
              <a:ext uri="{FF2B5EF4-FFF2-40B4-BE49-F238E27FC236}">
                <a16:creationId xmlns:a16="http://schemas.microsoft.com/office/drawing/2014/main" id="{338AC5EE-4AE9-403D-B96F-05190525D758}"/>
              </a:ext>
            </a:extLst>
          </p:cNvPr>
          <p:cNvGrpSpPr/>
          <p:nvPr/>
        </p:nvGrpSpPr>
        <p:grpSpPr>
          <a:xfrm>
            <a:off x="3309306" y="1692380"/>
            <a:ext cx="992775" cy="2126817"/>
            <a:chOff x="4439816" y="1584852"/>
            <a:chExt cx="1224136" cy="2884705"/>
          </a:xfrm>
        </p:grpSpPr>
        <p:sp>
          <p:nvSpPr>
            <p:cNvPr id="184" name="Arrow: Pentagon 183">
              <a:extLst>
                <a:ext uri="{FF2B5EF4-FFF2-40B4-BE49-F238E27FC236}">
                  <a16:creationId xmlns:a16="http://schemas.microsoft.com/office/drawing/2014/main" id="{6845A436-DB77-4F4C-BD83-829EF37F384B}"/>
                </a:ext>
              </a:extLst>
            </p:cNvPr>
            <p:cNvSpPr/>
            <p:nvPr/>
          </p:nvSpPr>
          <p:spPr>
            <a:xfrm>
              <a:off x="4534079" y="1823544"/>
              <a:ext cx="936796" cy="543139"/>
            </a:xfrm>
            <a:prstGeom prst="homePlate">
              <a:avLst>
                <a:gd name="adj" fmla="val 27671"/>
              </a:avLst>
            </a:prstGeom>
            <a:solidFill>
              <a:srgbClr val="C5E0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r>
                <a:rPr lang="he-IL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ביטול ההגבלות</a:t>
              </a:r>
            </a:p>
          </p:txBody>
        </p:sp>
        <p:sp>
          <p:nvSpPr>
            <p:cNvPr id="185" name="Rectangle 184">
              <a:extLst>
                <a:ext uri="{FF2B5EF4-FFF2-40B4-BE49-F238E27FC236}">
                  <a16:creationId xmlns:a16="http://schemas.microsoft.com/office/drawing/2014/main" id="{E333EBF3-F9CE-4F3E-A93C-75B3362FEA32}"/>
                </a:ext>
              </a:extLst>
            </p:cNvPr>
            <p:cNvSpPr/>
            <p:nvPr/>
          </p:nvSpPr>
          <p:spPr>
            <a:xfrm>
              <a:off x="4534079" y="2355945"/>
              <a:ext cx="54557" cy="2113612"/>
            </a:xfrm>
            <a:prstGeom prst="rect">
              <a:avLst/>
            </a:prstGeom>
            <a:gradFill flip="none" rotWithShape="1">
              <a:gsLst>
                <a:gs pos="53000">
                  <a:srgbClr val="FFFFFF">
                    <a:alpha val="0"/>
                  </a:srgbClr>
                </a:gs>
                <a:gs pos="47000">
                  <a:srgbClr val="CCCCCC"/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800" dirty="0"/>
            </a:p>
          </p:txBody>
        </p: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91CE01B2-A59A-4EDE-950B-4F738C5DB9DC}"/>
                </a:ext>
              </a:extLst>
            </p:cNvPr>
            <p:cNvCxnSpPr>
              <a:cxnSpLocks/>
              <a:stCxn id="184" idx="3"/>
            </p:cNvCxnSpPr>
            <p:nvPr/>
          </p:nvCxnSpPr>
          <p:spPr>
            <a:xfrm>
              <a:off x="5470874" y="2095113"/>
              <a:ext cx="0" cy="1181054"/>
            </a:xfrm>
            <a:prstGeom prst="line">
              <a:avLst/>
            </a:prstGeom>
            <a:ln>
              <a:solidFill>
                <a:srgbClr val="C0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TextBox 186">
              <a:extLst>
                <a:ext uri="{FF2B5EF4-FFF2-40B4-BE49-F238E27FC236}">
                  <a16:creationId xmlns:a16="http://schemas.microsoft.com/office/drawing/2014/main" id="{C7B0D7AD-834B-46D2-8A13-BC8C45946A70}"/>
                </a:ext>
              </a:extLst>
            </p:cNvPr>
            <p:cNvSpPr txBox="1"/>
            <p:nvPr/>
          </p:nvSpPr>
          <p:spPr>
            <a:xfrm>
              <a:off x="4439816" y="1584852"/>
              <a:ext cx="1224136" cy="29221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rtl="1"/>
              <a:r>
                <a:rPr lang="he-IL" sz="800" dirty="0">
                  <a:latin typeface="Assistant" panose="00000500000000000000" pitchFamily="2" charset="-79"/>
                  <a:cs typeface="Assistant" panose="00000500000000000000" pitchFamily="2" charset="-79"/>
                </a:rPr>
                <a:t>12 ימים מ-</a:t>
              </a:r>
              <a:r>
                <a:rPr lang="he-IL" sz="800" b="1" dirty="0">
                  <a:latin typeface="Assistant" panose="00000500000000000000" pitchFamily="2" charset="-79"/>
                  <a:cs typeface="Assistant" panose="00000500000000000000" pitchFamily="2" charset="-79"/>
                </a:rPr>
                <a:t>19/4</a:t>
              </a:r>
            </a:p>
          </p:txBody>
        </p:sp>
      </p:grpSp>
      <p:grpSp>
        <p:nvGrpSpPr>
          <p:cNvPr id="2" name="10/5">
            <a:extLst>
              <a:ext uri="{FF2B5EF4-FFF2-40B4-BE49-F238E27FC236}">
                <a16:creationId xmlns:a16="http://schemas.microsoft.com/office/drawing/2014/main" id="{919DF761-C11F-4627-B4A3-CDC6E27AF5C4}"/>
              </a:ext>
            </a:extLst>
          </p:cNvPr>
          <p:cNvGrpSpPr/>
          <p:nvPr/>
        </p:nvGrpSpPr>
        <p:grpSpPr>
          <a:xfrm>
            <a:off x="4583276" y="2359130"/>
            <a:ext cx="992775" cy="2126817"/>
            <a:chOff x="4439816" y="1584852"/>
            <a:chExt cx="1224136" cy="2884705"/>
          </a:xfrm>
        </p:grpSpPr>
        <p:sp>
          <p:nvSpPr>
            <p:cNvPr id="49" name="Arrow: Pentagon 48">
              <a:extLst>
                <a:ext uri="{FF2B5EF4-FFF2-40B4-BE49-F238E27FC236}">
                  <a16:creationId xmlns:a16="http://schemas.microsoft.com/office/drawing/2014/main" id="{89594437-4207-4405-81D2-48295F19F1F9}"/>
                </a:ext>
              </a:extLst>
            </p:cNvPr>
            <p:cNvSpPr/>
            <p:nvPr/>
          </p:nvSpPr>
          <p:spPr>
            <a:xfrm>
              <a:off x="4534079" y="1823544"/>
              <a:ext cx="936796" cy="543139"/>
            </a:xfrm>
            <a:prstGeom prst="homePlate">
              <a:avLst>
                <a:gd name="adj" fmla="val 27671"/>
              </a:avLst>
            </a:prstGeom>
            <a:solidFill>
              <a:srgbClr val="C5E0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r>
                <a:rPr lang="he-IL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פתיחת</a:t>
              </a:r>
            </a:p>
            <a:p>
              <a:pPr algn="ctr" rtl="1"/>
              <a:r>
                <a:rPr lang="he-IL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גני ילדים</a:t>
              </a:r>
            </a:p>
            <a:p>
              <a:pPr algn="ctr" rtl="1"/>
              <a:r>
                <a:rPr lang="he-IL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בקפסולות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94E94820-23A9-4825-BB41-636285503A8A}"/>
                </a:ext>
              </a:extLst>
            </p:cNvPr>
            <p:cNvSpPr/>
            <p:nvPr/>
          </p:nvSpPr>
          <p:spPr>
            <a:xfrm>
              <a:off x="4534079" y="2355945"/>
              <a:ext cx="54557" cy="2113612"/>
            </a:xfrm>
            <a:prstGeom prst="rect">
              <a:avLst/>
            </a:prstGeom>
            <a:gradFill flip="none" rotWithShape="1">
              <a:gsLst>
                <a:gs pos="53000">
                  <a:srgbClr val="FFFFFF">
                    <a:alpha val="0"/>
                  </a:srgbClr>
                </a:gs>
                <a:gs pos="47000">
                  <a:srgbClr val="CCCCCC"/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800" dirty="0"/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EFAE39F4-054F-4BFE-9E0A-52916CDF2CDD}"/>
                </a:ext>
              </a:extLst>
            </p:cNvPr>
            <p:cNvCxnSpPr>
              <a:cxnSpLocks/>
              <a:stCxn id="49" idx="3"/>
            </p:cNvCxnSpPr>
            <p:nvPr/>
          </p:nvCxnSpPr>
          <p:spPr>
            <a:xfrm>
              <a:off x="5470874" y="2095113"/>
              <a:ext cx="0" cy="1984424"/>
            </a:xfrm>
            <a:prstGeom prst="line">
              <a:avLst/>
            </a:prstGeom>
            <a:ln>
              <a:solidFill>
                <a:srgbClr val="C0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BD23E084-18DD-454F-B7D5-27FFE427F547}"/>
                </a:ext>
              </a:extLst>
            </p:cNvPr>
            <p:cNvSpPr txBox="1"/>
            <p:nvPr/>
          </p:nvSpPr>
          <p:spPr>
            <a:xfrm>
              <a:off x="4439816" y="1584852"/>
              <a:ext cx="1224136" cy="29221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rtl="1"/>
              <a:r>
                <a:rPr lang="he-IL" sz="800" dirty="0">
                  <a:latin typeface="Assistant" panose="00000500000000000000" pitchFamily="2" charset="-79"/>
                  <a:cs typeface="Assistant" panose="00000500000000000000" pitchFamily="2" charset="-79"/>
                </a:rPr>
                <a:t>12 ימים מ-</a:t>
              </a:r>
              <a:r>
                <a:rPr lang="he-IL" sz="800" b="1" dirty="0">
                  <a:latin typeface="Assistant" panose="00000500000000000000" pitchFamily="2" charset="-79"/>
                  <a:cs typeface="Assistant" panose="00000500000000000000" pitchFamily="2" charset="-79"/>
                </a:rPr>
                <a:t>10/5</a:t>
              </a:r>
            </a:p>
          </p:txBody>
        </p:sp>
      </p:grpSp>
      <p:grpSp>
        <p:nvGrpSpPr>
          <p:cNvPr id="73" name="23/3">
            <a:extLst>
              <a:ext uri="{FF2B5EF4-FFF2-40B4-BE49-F238E27FC236}">
                <a16:creationId xmlns:a16="http://schemas.microsoft.com/office/drawing/2014/main" id="{69D962AC-3C7B-47FF-A909-B09348079A10}"/>
              </a:ext>
            </a:extLst>
          </p:cNvPr>
          <p:cNvGrpSpPr/>
          <p:nvPr/>
        </p:nvGrpSpPr>
        <p:grpSpPr>
          <a:xfrm>
            <a:off x="1782811" y="1574887"/>
            <a:ext cx="992775" cy="994667"/>
            <a:chOff x="1559616" y="-499908"/>
            <a:chExt cx="1224136" cy="1226471"/>
          </a:xfrm>
        </p:grpSpPr>
        <p:sp>
          <p:nvSpPr>
            <p:cNvPr id="74" name="Arrow: Pentagon 73">
              <a:extLst>
                <a:ext uri="{FF2B5EF4-FFF2-40B4-BE49-F238E27FC236}">
                  <a16:creationId xmlns:a16="http://schemas.microsoft.com/office/drawing/2014/main" id="{DDCB69B8-A2E2-475D-AC7B-A97E75CEAB00}"/>
                </a:ext>
              </a:extLst>
            </p:cNvPr>
            <p:cNvSpPr/>
            <p:nvPr/>
          </p:nvSpPr>
          <p:spPr>
            <a:xfrm>
              <a:off x="1634983" y="-305480"/>
              <a:ext cx="936796" cy="543138"/>
            </a:xfrm>
            <a:prstGeom prst="homePlate">
              <a:avLst>
                <a:gd name="adj" fmla="val 27671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r>
                <a:rPr lang="en-US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Stay</a:t>
              </a:r>
              <a:endParaRPr lang="he-IL" sz="800" b="1" dirty="0">
                <a:solidFill>
                  <a:schemeClr val="tx1"/>
                </a:solidFill>
                <a:latin typeface="Assistant" panose="00000500000000000000" pitchFamily="2" charset="-79"/>
                <a:cs typeface="Assistant" panose="00000500000000000000" pitchFamily="2" charset="-79"/>
              </a:endParaRPr>
            </a:p>
            <a:p>
              <a:pPr algn="ctr" rtl="1"/>
              <a:r>
                <a:rPr lang="en-US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at Home</a:t>
              </a:r>
              <a:endParaRPr lang="he-IL" sz="800" b="1" dirty="0">
                <a:solidFill>
                  <a:schemeClr val="tx1"/>
                </a:solidFill>
                <a:latin typeface="Assistant" panose="00000500000000000000" pitchFamily="2" charset="-79"/>
                <a:cs typeface="Assistant" panose="00000500000000000000" pitchFamily="2" charset="-79"/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553D4B1D-5CAB-4EEA-ADD6-B735E8AD5DED}"/>
                </a:ext>
              </a:extLst>
            </p:cNvPr>
            <p:cNvSpPr/>
            <p:nvPr/>
          </p:nvSpPr>
          <p:spPr>
            <a:xfrm>
              <a:off x="1634990" y="242693"/>
              <a:ext cx="54559" cy="483870"/>
            </a:xfrm>
            <a:prstGeom prst="rect">
              <a:avLst/>
            </a:prstGeom>
            <a:gradFill flip="none" rotWithShape="1">
              <a:gsLst>
                <a:gs pos="100000">
                  <a:schemeClr val="accent3">
                    <a:lumMod val="0"/>
                    <a:lumOff val="100000"/>
                    <a:alpha val="0"/>
                  </a:schemeClr>
                </a:gs>
                <a:gs pos="0">
                  <a:schemeClr val="bg2">
                    <a:lumMod val="9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800" dirty="0"/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3735C759-0C02-4609-8C43-F4CAE33302D1}"/>
                </a:ext>
              </a:extLst>
            </p:cNvPr>
            <p:cNvCxnSpPr>
              <a:cxnSpLocks/>
            </p:cNvCxnSpPr>
            <p:nvPr/>
          </p:nvCxnSpPr>
          <p:spPr>
            <a:xfrm>
              <a:off x="2565968" y="-24267"/>
              <a:ext cx="2905" cy="455403"/>
            </a:xfrm>
            <a:prstGeom prst="line">
              <a:avLst/>
            </a:prstGeom>
            <a:ln>
              <a:solidFill>
                <a:srgbClr val="C0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BA4FD146-79FC-485A-A9ED-1AFBEE277D8B}"/>
                </a:ext>
              </a:extLst>
            </p:cNvPr>
            <p:cNvSpPr txBox="1"/>
            <p:nvPr/>
          </p:nvSpPr>
          <p:spPr>
            <a:xfrm>
              <a:off x="1559616" y="-499908"/>
              <a:ext cx="1224136" cy="26565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rtl="1"/>
              <a:r>
                <a:rPr lang="he-IL" sz="800" spc="20" dirty="0">
                  <a:latin typeface="Assistant" panose="00000500000000000000" pitchFamily="2" charset="-79"/>
                  <a:cs typeface="Assistant" panose="00000500000000000000" pitchFamily="2" charset="-79"/>
                </a:rPr>
                <a:t>12 ימים מ-</a:t>
              </a:r>
              <a:r>
                <a:rPr lang="he-IL" sz="800" b="1" spc="20" dirty="0">
                  <a:latin typeface="Assistant" panose="00000500000000000000" pitchFamily="2" charset="-79"/>
                  <a:cs typeface="Assistant" panose="00000500000000000000" pitchFamily="2" charset="-79"/>
                </a:rPr>
                <a:t>25/3</a:t>
              </a:r>
            </a:p>
          </p:txBody>
        </p:sp>
      </p:grpSp>
      <p:grpSp>
        <p:nvGrpSpPr>
          <p:cNvPr id="34" name="20/5">
            <a:extLst>
              <a:ext uri="{FF2B5EF4-FFF2-40B4-BE49-F238E27FC236}">
                <a16:creationId xmlns:a16="http://schemas.microsoft.com/office/drawing/2014/main" id="{8E28C61F-7C3B-4420-ABA0-EFD7E1240A6C}"/>
              </a:ext>
            </a:extLst>
          </p:cNvPr>
          <p:cNvGrpSpPr/>
          <p:nvPr/>
        </p:nvGrpSpPr>
        <p:grpSpPr>
          <a:xfrm>
            <a:off x="5206814" y="1708076"/>
            <a:ext cx="992775" cy="1951677"/>
            <a:chOff x="5686231" y="2099474"/>
            <a:chExt cx="1224136" cy="2647162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E4B3E80-2D34-4F22-BB1F-D9704708BEEA}"/>
                </a:ext>
              </a:extLst>
            </p:cNvPr>
            <p:cNvSpPr/>
            <p:nvPr/>
          </p:nvSpPr>
          <p:spPr>
            <a:xfrm>
              <a:off x="5780494" y="2853516"/>
              <a:ext cx="54557" cy="871873"/>
            </a:xfrm>
            <a:prstGeom prst="rect">
              <a:avLst/>
            </a:prstGeom>
            <a:gradFill flip="none" rotWithShape="1">
              <a:gsLst>
                <a:gs pos="63000">
                  <a:srgbClr val="FFFFFF">
                    <a:alpha val="0"/>
                  </a:srgbClr>
                </a:gs>
                <a:gs pos="47000">
                  <a:srgbClr val="CCCCCC"/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800" dirty="0"/>
            </a:p>
          </p:txBody>
        </p:sp>
        <p:sp>
          <p:nvSpPr>
            <p:cNvPr id="36" name="Arrow: Pentagon 35">
              <a:extLst>
                <a:ext uri="{FF2B5EF4-FFF2-40B4-BE49-F238E27FC236}">
                  <a16:creationId xmlns:a16="http://schemas.microsoft.com/office/drawing/2014/main" id="{2EF3ED63-5677-4107-8562-ADB27A6A1075}"/>
                </a:ext>
              </a:extLst>
            </p:cNvPr>
            <p:cNvSpPr/>
            <p:nvPr/>
          </p:nvSpPr>
          <p:spPr>
            <a:xfrm>
              <a:off x="5780494" y="2316782"/>
              <a:ext cx="936796" cy="543138"/>
            </a:xfrm>
            <a:prstGeom prst="homePlate">
              <a:avLst>
                <a:gd name="adj" fmla="val 27671"/>
              </a:avLst>
            </a:prstGeom>
            <a:solidFill>
              <a:srgbClr val="C5E0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r>
                <a:rPr lang="he-IL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פתיחת</a:t>
              </a:r>
            </a:p>
            <a:p>
              <a:pPr algn="ctr" rtl="1"/>
              <a:r>
                <a:rPr lang="he-IL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בתי כנסת</a:t>
              </a:r>
            </a:p>
            <a:p>
              <a:pPr algn="ctr" rtl="1"/>
              <a:r>
                <a:rPr lang="he-IL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וחופי רחצה</a:t>
              </a:r>
              <a:endParaRPr lang="x-none" sz="800" b="1" dirty="0">
                <a:solidFill>
                  <a:schemeClr val="tx1"/>
                </a:solidFill>
                <a:latin typeface="Assistant" panose="00000500000000000000" pitchFamily="2" charset="-79"/>
                <a:cs typeface="Assistant" panose="00000500000000000000" pitchFamily="2" charset="-79"/>
              </a:endParaRP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A88E1AED-EDB6-45AE-8B35-0CCD66AD6FAC}"/>
                </a:ext>
              </a:extLst>
            </p:cNvPr>
            <p:cNvCxnSpPr>
              <a:cxnSpLocks/>
              <a:stCxn id="36" idx="3"/>
            </p:cNvCxnSpPr>
            <p:nvPr/>
          </p:nvCxnSpPr>
          <p:spPr>
            <a:xfrm>
              <a:off x="6717289" y="2588351"/>
              <a:ext cx="0" cy="2158285"/>
            </a:xfrm>
            <a:prstGeom prst="line">
              <a:avLst/>
            </a:prstGeom>
            <a:ln>
              <a:solidFill>
                <a:srgbClr val="C0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60C560F-D334-4CAC-B18A-72293BDA7C64}"/>
                </a:ext>
              </a:extLst>
            </p:cNvPr>
            <p:cNvSpPr txBox="1"/>
            <p:nvPr/>
          </p:nvSpPr>
          <p:spPr>
            <a:xfrm>
              <a:off x="5686231" y="2099474"/>
              <a:ext cx="1224136" cy="29221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rtl="1"/>
              <a:r>
                <a:rPr lang="he-IL" sz="800" spc="50" dirty="0">
                  <a:latin typeface="Assistant" panose="00000500000000000000" pitchFamily="2" charset="-79"/>
                  <a:cs typeface="Assistant" panose="00000500000000000000" pitchFamily="2" charset="-79"/>
                </a:rPr>
                <a:t>12 ימים מ-</a:t>
              </a:r>
              <a:r>
                <a:rPr lang="he-IL" sz="800" b="1" spc="50" dirty="0">
                  <a:latin typeface="Assistant" panose="00000500000000000000" pitchFamily="2" charset="-79"/>
                  <a:cs typeface="Assistant" panose="00000500000000000000" pitchFamily="2" charset="-79"/>
                </a:rPr>
                <a:t>20/5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22486E0-A6F7-4378-AF2F-19721AA4FE71}"/>
              </a:ext>
            </a:extLst>
          </p:cNvPr>
          <p:cNvGrpSpPr/>
          <p:nvPr/>
        </p:nvGrpSpPr>
        <p:grpSpPr>
          <a:xfrm>
            <a:off x="6747943" y="2359131"/>
            <a:ext cx="992775" cy="1183879"/>
            <a:chOff x="6208872" y="1941007"/>
            <a:chExt cx="1224136" cy="1459773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EB28A91-ECED-4DE7-A342-075959E1E80C}"/>
                </a:ext>
              </a:extLst>
            </p:cNvPr>
            <p:cNvSpPr txBox="1"/>
            <p:nvPr/>
          </p:nvSpPr>
          <p:spPr>
            <a:xfrm>
              <a:off x="6208872" y="1941007"/>
              <a:ext cx="1224136" cy="26565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rtl="1"/>
              <a:r>
                <a:rPr lang="he-IL" sz="800" dirty="0">
                  <a:latin typeface="Assistant" panose="00000500000000000000" pitchFamily="2" charset="-79"/>
                  <a:cs typeface="Assistant" panose="00000500000000000000" pitchFamily="2" charset="-79"/>
                </a:rPr>
                <a:t>12 ימים מ-</a:t>
              </a:r>
              <a:r>
                <a:rPr lang="he-IL" sz="800" b="1" dirty="0">
                  <a:latin typeface="Assistant" panose="00000500000000000000" pitchFamily="2" charset="-79"/>
                  <a:cs typeface="Assistant" panose="00000500000000000000" pitchFamily="2" charset="-79"/>
                </a:rPr>
                <a:t>12/6</a:t>
              </a:r>
            </a:p>
          </p:txBody>
        </p:sp>
        <p:sp>
          <p:nvSpPr>
            <p:cNvPr id="27" name="Arrow: Pentagon 26">
              <a:extLst>
                <a:ext uri="{FF2B5EF4-FFF2-40B4-BE49-F238E27FC236}">
                  <a16:creationId xmlns:a16="http://schemas.microsoft.com/office/drawing/2014/main" id="{CD60CC90-A7C8-4A91-A2DC-3183A1DF8E4A}"/>
                </a:ext>
              </a:extLst>
            </p:cNvPr>
            <p:cNvSpPr/>
            <p:nvPr/>
          </p:nvSpPr>
          <p:spPr>
            <a:xfrm>
              <a:off x="6303135" y="2185939"/>
              <a:ext cx="936796" cy="493761"/>
            </a:xfrm>
            <a:prstGeom prst="homePlate">
              <a:avLst>
                <a:gd name="adj" fmla="val 27671"/>
              </a:avLst>
            </a:prstGeom>
            <a:solidFill>
              <a:srgbClr val="C5E0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r>
                <a:rPr lang="he-IL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פתיחת</a:t>
              </a:r>
            </a:p>
            <a:p>
              <a:pPr algn="ctr" rtl="1"/>
              <a:r>
                <a:rPr lang="he-IL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ארועים</a:t>
              </a:r>
            </a:p>
            <a:p>
              <a:pPr algn="ctr" rtl="1"/>
              <a:r>
                <a:rPr lang="he-IL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עד 250 איש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E6DFB74-461F-4238-BF49-26118F97F8BF}"/>
                </a:ext>
              </a:extLst>
            </p:cNvPr>
            <p:cNvSpPr/>
            <p:nvPr/>
          </p:nvSpPr>
          <p:spPr>
            <a:xfrm>
              <a:off x="6303133" y="2680226"/>
              <a:ext cx="54557" cy="720554"/>
            </a:xfrm>
            <a:prstGeom prst="rect">
              <a:avLst/>
            </a:prstGeom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71000">
                  <a:srgbClr val="CCCCCC"/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algn="ctr" defTabSz="914400" rtl="1" eaLnBrk="1" latinLnBrk="0" hangingPunct="1"/>
              <a:endParaRPr lang="he-IL" sz="800" dirty="0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8F77FBD-D775-4445-829B-5B6C1E996254}"/>
                </a:ext>
              </a:extLst>
            </p:cNvPr>
            <p:cNvCxnSpPr>
              <a:cxnSpLocks/>
              <a:stCxn id="27" idx="3"/>
            </p:cNvCxnSpPr>
            <p:nvPr/>
          </p:nvCxnSpPr>
          <p:spPr>
            <a:xfrm>
              <a:off x="7239930" y="2432820"/>
              <a:ext cx="0" cy="773335"/>
            </a:xfrm>
            <a:prstGeom prst="line">
              <a:avLst/>
            </a:prstGeom>
            <a:ln>
              <a:solidFill>
                <a:srgbClr val="C0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FF64F923-C990-4665-9EAE-9B9A9FB9637B}"/>
              </a:ext>
            </a:extLst>
          </p:cNvPr>
          <p:cNvGrpSpPr/>
          <p:nvPr/>
        </p:nvGrpSpPr>
        <p:grpSpPr>
          <a:xfrm>
            <a:off x="4145087" y="3315962"/>
            <a:ext cx="992776" cy="2269708"/>
            <a:chOff x="6423002" y="1504749"/>
            <a:chExt cx="1224136" cy="2798647"/>
          </a:xfrm>
        </p:grpSpPr>
        <p:sp>
          <p:nvSpPr>
            <p:cNvPr id="54" name="Arrow: Pentagon 53">
              <a:extLst>
                <a:ext uri="{FF2B5EF4-FFF2-40B4-BE49-F238E27FC236}">
                  <a16:creationId xmlns:a16="http://schemas.microsoft.com/office/drawing/2014/main" id="{6A1291D9-4774-4F2D-9E97-D54B7B804C50}"/>
                </a:ext>
              </a:extLst>
            </p:cNvPr>
            <p:cNvSpPr/>
            <p:nvPr/>
          </p:nvSpPr>
          <p:spPr>
            <a:xfrm>
              <a:off x="6532157" y="1709576"/>
              <a:ext cx="936796" cy="543139"/>
            </a:xfrm>
            <a:prstGeom prst="homePlate">
              <a:avLst>
                <a:gd name="adj" fmla="val 27671"/>
              </a:avLst>
            </a:prstGeom>
            <a:solidFill>
              <a:srgbClr val="C5E0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r>
                <a:rPr lang="he-IL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פתיחה</a:t>
              </a:r>
            </a:p>
            <a:p>
              <a:pPr algn="ctr" rtl="1"/>
              <a:r>
                <a:rPr lang="he-IL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חלקית</a:t>
              </a:r>
            </a:p>
            <a:p>
              <a:pPr algn="ctr" rtl="1"/>
              <a:r>
                <a:rPr lang="he-IL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של בתי ספר</a:t>
              </a:r>
              <a:endParaRPr lang="x-none" sz="800" b="1" dirty="0">
                <a:solidFill>
                  <a:schemeClr val="tx1"/>
                </a:solidFill>
                <a:latin typeface="Assistant" panose="00000500000000000000" pitchFamily="2" charset="-79"/>
                <a:cs typeface="Assistant" panose="00000500000000000000" pitchFamily="2" charset="-79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AC6EADD7-D714-4BB8-98A6-46FD362DF953}"/>
                </a:ext>
              </a:extLst>
            </p:cNvPr>
            <p:cNvSpPr/>
            <p:nvPr/>
          </p:nvSpPr>
          <p:spPr>
            <a:xfrm>
              <a:off x="6532157" y="2247567"/>
              <a:ext cx="54557" cy="2055829"/>
            </a:xfrm>
            <a:prstGeom prst="rect">
              <a:avLst/>
            </a:prstGeom>
            <a:gradFill flip="none" rotWithShape="1">
              <a:gsLst>
                <a:gs pos="100000">
                  <a:schemeClr val="accent3">
                    <a:lumMod val="0"/>
                    <a:lumOff val="100000"/>
                  </a:schemeClr>
                </a:gs>
                <a:gs pos="70000">
                  <a:schemeClr val="accent3">
                    <a:lumMod val="0"/>
                    <a:lumOff val="100000"/>
                    <a:alpha val="0"/>
                  </a:schemeClr>
                </a:gs>
                <a:gs pos="50000">
                  <a:srgbClr val="CCCCCC"/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800" dirty="0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E142E05-4DA2-4B11-881D-7DBABD8278DB}"/>
                </a:ext>
              </a:extLst>
            </p:cNvPr>
            <p:cNvCxnSpPr>
              <a:cxnSpLocks/>
              <a:endCxn id="54" idx="3"/>
            </p:cNvCxnSpPr>
            <p:nvPr/>
          </p:nvCxnSpPr>
          <p:spPr>
            <a:xfrm>
              <a:off x="7457316" y="1567124"/>
              <a:ext cx="11636" cy="414022"/>
            </a:xfrm>
            <a:prstGeom prst="line">
              <a:avLst/>
            </a:prstGeom>
            <a:ln>
              <a:solidFill>
                <a:srgbClr val="C0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A92989A-8856-4CCE-8B32-EC3D5DBE4013}"/>
                </a:ext>
              </a:extLst>
            </p:cNvPr>
            <p:cNvSpPr txBox="1"/>
            <p:nvPr/>
          </p:nvSpPr>
          <p:spPr>
            <a:xfrm>
              <a:off x="6423002" y="1504749"/>
              <a:ext cx="1224136" cy="26565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rtl="1"/>
              <a:r>
                <a:rPr lang="he-IL" sz="800" dirty="0">
                  <a:latin typeface="Assistant" panose="00000500000000000000" pitchFamily="2" charset="-79"/>
                  <a:cs typeface="Assistant" panose="00000500000000000000" pitchFamily="2" charset="-79"/>
                </a:rPr>
                <a:t>12 ימים מ-</a:t>
              </a:r>
              <a:r>
                <a:rPr lang="he-IL" sz="800" b="1" dirty="0">
                  <a:latin typeface="Assistant" panose="00000500000000000000" pitchFamily="2" charset="-79"/>
                  <a:cs typeface="Assistant" panose="00000500000000000000" pitchFamily="2" charset="-79"/>
                </a:rPr>
                <a:t>3/5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817E6198-FBEA-4B59-A2E5-8E2D84AA47ED}"/>
              </a:ext>
            </a:extLst>
          </p:cNvPr>
          <p:cNvGrpSpPr/>
          <p:nvPr/>
        </p:nvGrpSpPr>
        <p:grpSpPr>
          <a:xfrm>
            <a:off x="5078711" y="3659754"/>
            <a:ext cx="953778" cy="1476932"/>
            <a:chOff x="5017351" y="2153284"/>
            <a:chExt cx="1176051" cy="1821125"/>
          </a:xfrm>
        </p:grpSpPr>
        <p:sp>
          <p:nvSpPr>
            <p:cNvPr id="44" name="Arrow: Pentagon 43">
              <a:extLst>
                <a:ext uri="{FF2B5EF4-FFF2-40B4-BE49-F238E27FC236}">
                  <a16:creationId xmlns:a16="http://schemas.microsoft.com/office/drawing/2014/main" id="{5E88D1CB-FD89-4D80-8F9D-A248A9BE519D}"/>
                </a:ext>
              </a:extLst>
            </p:cNvPr>
            <p:cNvSpPr/>
            <p:nvPr/>
          </p:nvSpPr>
          <p:spPr>
            <a:xfrm>
              <a:off x="5034951" y="2382959"/>
              <a:ext cx="936796" cy="543139"/>
            </a:xfrm>
            <a:prstGeom prst="homePlate">
              <a:avLst>
                <a:gd name="adj" fmla="val 27671"/>
              </a:avLst>
            </a:prstGeom>
            <a:solidFill>
              <a:srgbClr val="C5E0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r>
                <a:rPr lang="he-IL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פתיחת</a:t>
              </a:r>
            </a:p>
            <a:p>
              <a:pPr algn="ctr" rtl="1"/>
              <a:r>
                <a:rPr lang="he-IL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מלאה</a:t>
              </a:r>
            </a:p>
            <a:p>
              <a:pPr algn="ctr" rtl="1"/>
              <a:r>
                <a:rPr lang="he-IL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של בתי ספר</a:t>
              </a:r>
              <a:endParaRPr lang="x-none" sz="800" b="1" dirty="0">
                <a:solidFill>
                  <a:schemeClr val="tx1"/>
                </a:solidFill>
                <a:latin typeface="Assistant" panose="00000500000000000000" pitchFamily="2" charset="-79"/>
                <a:cs typeface="Assistant" panose="00000500000000000000" pitchFamily="2" charset="-79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DDF02FAE-E267-403B-8D70-6F95FC83BD30}"/>
                </a:ext>
              </a:extLst>
            </p:cNvPr>
            <p:cNvSpPr/>
            <p:nvPr/>
          </p:nvSpPr>
          <p:spPr>
            <a:xfrm>
              <a:off x="5032995" y="2919448"/>
              <a:ext cx="54557" cy="1054961"/>
            </a:xfrm>
            <a:prstGeom prst="rect">
              <a:avLst/>
            </a:prstGeom>
            <a:gradFill flip="none" rotWithShape="1">
              <a:gsLst>
                <a:gs pos="70000">
                  <a:srgbClr val="FFFFFF">
                    <a:alpha val="0"/>
                  </a:srgbClr>
                </a:gs>
                <a:gs pos="50000">
                  <a:srgbClr val="CCCCCC"/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800" dirty="0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77CF849-1940-45A1-A228-99BE81333786}"/>
                </a:ext>
              </a:extLst>
            </p:cNvPr>
            <p:cNvCxnSpPr>
              <a:cxnSpLocks/>
              <a:endCxn id="44" idx="3"/>
            </p:cNvCxnSpPr>
            <p:nvPr/>
          </p:nvCxnSpPr>
          <p:spPr>
            <a:xfrm flipH="1">
              <a:off x="5971747" y="2153284"/>
              <a:ext cx="2909" cy="501246"/>
            </a:xfrm>
            <a:prstGeom prst="line">
              <a:avLst/>
            </a:prstGeom>
            <a:ln>
              <a:solidFill>
                <a:srgbClr val="C0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2B0A763-405E-449C-B8D5-00277B422DE2}"/>
                </a:ext>
              </a:extLst>
            </p:cNvPr>
            <p:cNvSpPr txBox="1"/>
            <p:nvPr/>
          </p:nvSpPr>
          <p:spPr>
            <a:xfrm>
              <a:off x="5017351" y="2168357"/>
              <a:ext cx="1176051" cy="26565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rtl="1"/>
              <a:r>
                <a:rPr lang="he-IL" sz="800" dirty="0">
                  <a:latin typeface="Assistant" panose="00000500000000000000" pitchFamily="2" charset="-79"/>
                  <a:cs typeface="Assistant" panose="00000500000000000000" pitchFamily="2" charset="-79"/>
                </a:rPr>
                <a:t>12 ימים מ-</a:t>
              </a:r>
              <a:r>
                <a:rPr lang="he-IL" sz="800" b="1" dirty="0">
                  <a:latin typeface="Assistant" panose="00000500000000000000" pitchFamily="2" charset="-79"/>
                  <a:cs typeface="Assistant" panose="00000500000000000000" pitchFamily="2" charset="-79"/>
                </a:rPr>
                <a:t>17/5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F1DF3497-54B2-4958-8E58-9FFB3D7B8C4E}"/>
              </a:ext>
            </a:extLst>
          </p:cNvPr>
          <p:cNvGrpSpPr/>
          <p:nvPr/>
        </p:nvGrpSpPr>
        <p:grpSpPr>
          <a:xfrm>
            <a:off x="1117477" y="2358869"/>
            <a:ext cx="992775" cy="2239043"/>
            <a:chOff x="1431843" y="2803339"/>
            <a:chExt cx="1224136" cy="2760842"/>
          </a:xfrm>
        </p:grpSpPr>
        <p:sp>
          <p:nvSpPr>
            <p:cNvPr id="79" name="Arrow: Pentagon 78">
              <a:extLst>
                <a:ext uri="{FF2B5EF4-FFF2-40B4-BE49-F238E27FC236}">
                  <a16:creationId xmlns:a16="http://schemas.microsoft.com/office/drawing/2014/main" id="{0EC3FA00-0C59-43B9-8A38-C006C517F62F}"/>
                </a:ext>
              </a:extLst>
            </p:cNvPr>
            <p:cNvSpPr/>
            <p:nvPr/>
          </p:nvSpPr>
          <p:spPr>
            <a:xfrm>
              <a:off x="1541014" y="3007072"/>
              <a:ext cx="936796" cy="543137"/>
            </a:xfrm>
            <a:prstGeom prst="homePlate">
              <a:avLst>
                <a:gd name="adj" fmla="val 27671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r>
                <a:rPr lang="he-IL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איסור התקהלות, סגירת בי״ס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143D19C8-AA5C-4CA1-BD20-8D032F18EB67}"/>
                </a:ext>
              </a:extLst>
            </p:cNvPr>
            <p:cNvSpPr/>
            <p:nvPr/>
          </p:nvSpPr>
          <p:spPr>
            <a:xfrm>
              <a:off x="1541016" y="3542950"/>
              <a:ext cx="54559" cy="2021231"/>
            </a:xfrm>
            <a:prstGeom prst="rect">
              <a:avLst/>
            </a:prstGeom>
            <a:gradFill flip="none" rotWithShape="1">
              <a:gsLst>
                <a:gs pos="100000">
                  <a:schemeClr val="accent3">
                    <a:lumMod val="0"/>
                    <a:lumOff val="100000"/>
                    <a:alpha val="0"/>
                  </a:schemeClr>
                </a:gs>
                <a:gs pos="27000">
                  <a:schemeClr val="bg2">
                    <a:lumMod val="9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800" dirty="0"/>
            </a:p>
          </p:txBody>
        </p: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C0EB8BB9-812E-408E-A916-76D08BEE7EBF}"/>
                </a:ext>
              </a:extLst>
            </p:cNvPr>
            <p:cNvCxnSpPr>
              <a:cxnSpLocks/>
              <a:stCxn id="79" idx="3"/>
            </p:cNvCxnSpPr>
            <p:nvPr/>
          </p:nvCxnSpPr>
          <p:spPr>
            <a:xfrm flipH="1">
              <a:off x="2476356" y="3278642"/>
              <a:ext cx="1454" cy="704835"/>
            </a:xfrm>
            <a:prstGeom prst="line">
              <a:avLst/>
            </a:prstGeom>
            <a:ln>
              <a:solidFill>
                <a:srgbClr val="C0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B6E21041-2398-421F-BB3C-1AF7B5CECAAE}"/>
                </a:ext>
              </a:extLst>
            </p:cNvPr>
            <p:cNvSpPr txBox="1"/>
            <p:nvPr/>
          </p:nvSpPr>
          <p:spPr>
            <a:xfrm>
              <a:off x="1431843" y="2803339"/>
              <a:ext cx="1224136" cy="26565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rtl="1"/>
              <a:r>
                <a:rPr lang="he-IL" sz="800" spc="50" dirty="0">
                  <a:latin typeface="Assistant" panose="00000500000000000000" pitchFamily="2" charset="-79"/>
                  <a:cs typeface="Assistant" panose="00000500000000000000" pitchFamily="2" charset="-79"/>
                </a:rPr>
                <a:t>12 ימים מ-</a:t>
              </a:r>
              <a:r>
                <a:rPr lang="he-IL" sz="800" b="1" spc="50" dirty="0">
                  <a:latin typeface="Assistant" panose="00000500000000000000" pitchFamily="2" charset="-79"/>
                  <a:cs typeface="Assistant" panose="00000500000000000000" pitchFamily="2" charset="-79"/>
                </a:rPr>
                <a:t>14/3</a:t>
              </a:r>
            </a:p>
          </p:txBody>
        </p:sp>
      </p:grpSp>
      <p:grpSp>
        <p:nvGrpSpPr>
          <p:cNvPr id="178" name="10/5">
            <a:extLst>
              <a:ext uri="{FF2B5EF4-FFF2-40B4-BE49-F238E27FC236}">
                <a16:creationId xmlns:a16="http://schemas.microsoft.com/office/drawing/2014/main" id="{2F807E08-748C-446F-95BB-2173599DCD2C}"/>
              </a:ext>
            </a:extLst>
          </p:cNvPr>
          <p:cNvGrpSpPr/>
          <p:nvPr/>
        </p:nvGrpSpPr>
        <p:grpSpPr>
          <a:xfrm>
            <a:off x="3592676" y="2244830"/>
            <a:ext cx="992775" cy="2126817"/>
            <a:chOff x="4439816" y="1584852"/>
            <a:chExt cx="1224136" cy="2884705"/>
          </a:xfrm>
        </p:grpSpPr>
        <p:sp>
          <p:nvSpPr>
            <p:cNvPr id="179" name="Arrow: Pentagon 178">
              <a:extLst>
                <a:ext uri="{FF2B5EF4-FFF2-40B4-BE49-F238E27FC236}">
                  <a16:creationId xmlns:a16="http://schemas.microsoft.com/office/drawing/2014/main" id="{885F9D7F-EED9-42F2-9959-E00F2A515688}"/>
                </a:ext>
              </a:extLst>
            </p:cNvPr>
            <p:cNvSpPr/>
            <p:nvPr/>
          </p:nvSpPr>
          <p:spPr>
            <a:xfrm>
              <a:off x="4534079" y="1823544"/>
              <a:ext cx="936796" cy="543139"/>
            </a:xfrm>
            <a:prstGeom prst="homePlate">
              <a:avLst>
                <a:gd name="adj" fmla="val 27671"/>
              </a:avLst>
            </a:prstGeom>
            <a:solidFill>
              <a:srgbClr val="C5E0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r>
                <a:rPr lang="he-IL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פתיחת</a:t>
              </a:r>
            </a:p>
            <a:p>
              <a:pPr algn="ctr" rtl="1"/>
              <a:r>
                <a:rPr lang="he-IL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חנויות</a:t>
              </a:r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8589844D-E03B-4A13-A21F-3279C473F792}"/>
                </a:ext>
              </a:extLst>
            </p:cNvPr>
            <p:cNvSpPr/>
            <p:nvPr/>
          </p:nvSpPr>
          <p:spPr>
            <a:xfrm>
              <a:off x="4534079" y="2355945"/>
              <a:ext cx="54557" cy="2113612"/>
            </a:xfrm>
            <a:prstGeom prst="rect">
              <a:avLst/>
            </a:prstGeom>
            <a:gradFill flip="none" rotWithShape="1">
              <a:gsLst>
                <a:gs pos="53000">
                  <a:srgbClr val="FFFFFF">
                    <a:alpha val="0"/>
                  </a:srgbClr>
                </a:gs>
                <a:gs pos="47000">
                  <a:srgbClr val="CCCCCC"/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800" dirty="0"/>
            </a:p>
          </p:txBody>
        </p: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BC41E1EB-D5ED-463F-B438-4C68B72BE1EB}"/>
                </a:ext>
              </a:extLst>
            </p:cNvPr>
            <p:cNvCxnSpPr>
              <a:cxnSpLocks/>
              <a:stCxn id="179" idx="3"/>
            </p:cNvCxnSpPr>
            <p:nvPr/>
          </p:nvCxnSpPr>
          <p:spPr>
            <a:xfrm>
              <a:off x="5470874" y="2095113"/>
              <a:ext cx="0" cy="627565"/>
            </a:xfrm>
            <a:prstGeom prst="line">
              <a:avLst/>
            </a:prstGeom>
            <a:ln>
              <a:solidFill>
                <a:srgbClr val="C0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00B73B8C-D710-438C-877D-348CFAB653FC}"/>
                </a:ext>
              </a:extLst>
            </p:cNvPr>
            <p:cNvSpPr txBox="1"/>
            <p:nvPr/>
          </p:nvSpPr>
          <p:spPr>
            <a:xfrm>
              <a:off x="4439816" y="1584852"/>
              <a:ext cx="1224136" cy="29221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rtl="1"/>
              <a:r>
                <a:rPr lang="he-IL" sz="800" dirty="0">
                  <a:latin typeface="Assistant" panose="00000500000000000000" pitchFamily="2" charset="-79"/>
                  <a:cs typeface="Assistant" panose="00000500000000000000" pitchFamily="2" charset="-79"/>
                </a:rPr>
                <a:t>12 ימים מ-</a:t>
              </a:r>
              <a:r>
                <a:rPr lang="he-IL" sz="800" b="1" dirty="0">
                  <a:latin typeface="Assistant" panose="00000500000000000000" pitchFamily="2" charset="-79"/>
                  <a:cs typeface="Assistant" panose="00000500000000000000" pitchFamily="2" charset="-79"/>
                </a:rPr>
                <a:t>24/4</a:t>
              </a:r>
            </a:p>
          </p:txBody>
        </p:sp>
      </p:grpSp>
      <p:grpSp>
        <p:nvGrpSpPr>
          <p:cNvPr id="92" name="7/4">
            <a:extLst>
              <a:ext uri="{FF2B5EF4-FFF2-40B4-BE49-F238E27FC236}">
                <a16:creationId xmlns:a16="http://schemas.microsoft.com/office/drawing/2014/main" id="{8B21B66D-E1F1-48B1-B4B9-743C6844D693}"/>
              </a:ext>
            </a:extLst>
          </p:cNvPr>
          <p:cNvGrpSpPr/>
          <p:nvPr/>
        </p:nvGrpSpPr>
        <p:grpSpPr>
          <a:xfrm>
            <a:off x="8072387" y="1773206"/>
            <a:ext cx="992775" cy="1228767"/>
            <a:chOff x="3240568" y="2372499"/>
            <a:chExt cx="1224136" cy="1515127"/>
          </a:xfrm>
        </p:grpSpPr>
        <p:sp>
          <p:nvSpPr>
            <p:cNvPr id="93" name="TextBox 61">
              <a:extLst>
                <a:ext uri="{FF2B5EF4-FFF2-40B4-BE49-F238E27FC236}">
                  <a16:creationId xmlns:a16="http://schemas.microsoft.com/office/drawing/2014/main" id="{0D2AC5FC-0222-4EF0-87B3-8E618A6EFA4F}"/>
                </a:ext>
              </a:extLst>
            </p:cNvPr>
            <p:cNvSpPr txBox="1"/>
            <p:nvPr/>
          </p:nvSpPr>
          <p:spPr>
            <a:xfrm>
              <a:off x="3240568" y="2372499"/>
              <a:ext cx="1224136" cy="26565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1"/>
              <a:r>
                <a:rPr lang="he-IL" sz="800" dirty="0">
                  <a:latin typeface="Assistant" panose="00000500000000000000" pitchFamily="2" charset="-79"/>
                  <a:cs typeface="Assistant" panose="00000500000000000000" pitchFamily="2" charset="-79"/>
                </a:rPr>
                <a:t>12 ימים מ-</a:t>
              </a:r>
              <a:r>
                <a:rPr lang="he-IL" sz="800" b="1" dirty="0">
                  <a:latin typeface="Assistant" panose="00000500000000000000" pitchFamily="2" charset="-79"/>
                  <a:cs typeface="Assistant" panose="00000500000000000000" pitchFamily="2" charset="-79"/>
                </a:rPr>
                <a:t>5/7</a:t>
              </a: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8DEB4405-E8FA-4449-BDF8-35B2BF97B62B}"/>
                </a:ext>
              </a:extLst>
            </p:cNvPr>
            <p:cNvSpPr/>
            <p:nvPr/>
          </p:nvSpPr>
          <p:spPr>
            <a:xfrm>
              <a:off x="3302758" y="3108358"/>
              <a:ext cx="54559" cy="779268"/>
            </a:xfrm>
            <a:prstGeom prst="rect">
              <a:avLst/>
            </a:prstGeom>
            <a:gradFill flip="none" rotWithShape="1">
              <a:gsLst>
                <a:gs pos="100000">
                  <a:schemeClr val="accent3">
                    <a:lumMod val="0"/>
                    <a:lumOff val="100000"/>
                    <a:alpha val="0"/>
                  </a:schemeClr>
                </a:gs>
                <a:gs pos="47000">
                  <a:schemeClr val="bg2">
                    <a:lumMod val="9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he-IL" sz="800" dirty="0"/>
            </a:p>
          </p:txBody>
        </p: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1778C868-D529-48F9-A64F-CBC6F105372C}"/>
                </a:ext>
              </a:extLst>
            </p:cNvPr>
            <p:cNvCxnSpPr>
              <a:cxnSpLocks/>
              <a:stCxn id="94" idx="3"/>
            </p:cNvCxnSpPr>
            <p:nvPr/>
          </p:nvCxnSpPr>
          <p:spPr>
            <a:xfrm>
              <a:off x="4239554" y="2837031"/>
              <a:ext cx="0" cy="281985"/>
            </a:xfrm>
            <a:prstGeom prst="line">
              <a:avLst/>
            </a:prstGeom>
            <a:ln>
              <a:solidFill>
                <a:srgbClr val="C0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Arrow: Pentagon 93">
              <a:extLst>
                <a:ext uri="{FF2B5EF4-FFF2-40B4-BE49-F238E27FC236}">
                  <a16:creationId xmlns:a16="http://schemas.microsoft.com/office/drawing/2014/main" id="{E2D783EE-D749-4D0C-A743-6F3A68282D7B}"/>
                </a:ext>
              </a:extLst>
            </p:cNvPr>
            <p:cNvSpPr/>
            <p:nvPr/>
          </p:nvSpPr>
          <p:spPr>
            <a:xfrm>
              <a:off x="3302758" y="2565462"/>
              <a:ext cx="936796" cy="543137"/>
            </a:xfrm>
            <a:prstGeom prst="homePlate">
              <a:avLst>
                <a:gd name="adj" fmla="val 27671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1"/>
              <a:r>
                <a:rPr lang="he-IL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איסור התקהלויות עד 50 איש</a:t>
              </a:r>
            </a:p>
          </p:txBody>
        </p:sp>
      </p:grpSp>
      <p:grpSp>
        <p:nvGrpSpPr>
          <p:cNvPr id="118" name="23/3">
            <a:extLst>
              <a:ext uri="{FF2B5EF4-FFF2-40B4-BE49-F238E27FC236}">
                <a16:creationId xmlns:a16="http://schemas.microsoft.com/office/drawing/2014/main" id="{0B2BE3F7-DA46-4D03-937D-85D1B74E5FD7}"/>
              </a:ext>
            </a:extLst>
          </p:cNvPr>
          <p:cNvGrpSpPr/>
          <p:nvPr/>
        </p:nvGrpSpPr>
        <p:grpSpPr>
          <a:xfrm>
            <a:off x="2219368" y="2305623"/>
            <a:ext cx="992775" cy="1391247"/>
            <a:chOff x="1559616" y="-988908"/>
            <a:chExt cx="1224136" cy="1715471"/>
          </a:xfrm>
        </p:grpSpPr>
        <p:sp>
          <p:nvSpPr>
            <p:cNvPr id="119" name="Arrow: Pentagon 118">
              <a:extLst>
                <a:ext uri="{FF2B5EF4-FFF2-40B4-BE49-F238E27FC236}">
                  <a16:creationId xmlns:a16="http://schemas.microsoft.com/office/drawing/2014/main" id="{39996DC9-2D5A-460E-AD34-57D2E650A8D8}"/>
                </a:ext>
              </a:extLst>
            </p:cNvPr>
            <p:cNvSpPr/>
            <p:nvPr/>
          </p:nvSpPr>
          <p:spPr>
            <a:xfrm>
              <a:off x="1634983" y="-305480"/>
              <a:ext cx="936796" cy="543138"/>
            </a:xfrm>
            <a:prstGeom prst="homePlate">
              <a:avLst>
                <a:gd name="adj" fmla="val 27671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r>
                <a:rPr lang="he-IL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חובת עטיית מסכות</a:t>
              </a: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A30A94EF-6493-470C-A562-F2F1A4779244}"/>
                </a:ext>
              </a:extLst>
            </p:cNvPr>
            <p:cNvSpPr/>
            <p:nvPr/>
          </p:nvSpPr>
          <p:spPr>
            <a:xfrm>
              <a:off x="1634990" y="242693"/>
              <a:ext cx="54559" cy="483870"/>
            </a:xfrm>
            <a:prstGeom prst="rect">
              <a:avLst/>
            </a:prstGeom>
            <a:gradFill flip="none" rotWithShape="1">
              <a:gsLst>
                <a:gs pos="100000">
                  <a:schemeClr val="accent3">
                    <a:lumMod val="0"/>
                    <a:lumOff val="100000"/>
                    <a:alpha val="0"/>
                  </a:schemeClr>
                </a:gs>
                <a:gs pos="0">
                  <a:schemeClr val="bg2">
                    <a:lumMod val="9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800" dirty="0"/>
            </a:p>
          </p:txBody>
        </p: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CC2D6AAC-4F25-4A08-B007-1277150C3502}"/>
                </a:ext>
              </a:extLst>
            </p:cNvPr>
            <p:cNvCxnSpPr>
              <a:cxnSpLocks/>
            </p:cNvCxnSpPr>
            <p:nvPr/>
          </p:nvCxnSpPr>
          <p:spPr>
            <a:xfrm>
              <a:off x="2567420" y="-988908"/>
              <a:ext cx="1453" cy="966721"/>
            </a:xfrm>
            <a:prstGeom prst="line">
              <a:avLst/>
            </a:prstGeom>
            <a:ln>
              <a:solidFill>
                <a:srgbClr val="C0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DDAC1568-4B38-4112-8D1A-A9D60E6F7CFD}"/>
                </a:ext>
              </a:extLst>
            </p:cNvPr>
            <p:cNvSpPr txBox="1"/>
            <p:nvPr/>
          </p:nvSpPr>
          <p:spPr>
            <a:xfrm>
              <a:off x="1559616" y="-499908"/>
              <a:ext cx="1224136" cy="26565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rtl="1"/>
              <a:r>
                <a:rPr lang="he-IL" sz="800" spc="20" dirty="0">
                  <a:latin typeface="Assistant" panose="00000500000000000000" pitchFamily="2" charset="-79"/>
                  <a:cs typeface="Assistant" panose="00000500000000000000" pitchFamily="2" charset="-79"/>
                </a:rPr>
                <a:t>12 ימים מ-</a:t>
              </a:r>
              <a:r>
                <a:rPr lang="he-IL" sz="800" b="1" spc="20" dirty="0">
                  <a:latin typeface="Assistant" panose="00000500000000000000" pitchFamily="2" charset="-79"/>
                  <a:cs typeface="Assistant" panose="00000500000000000000" pitchFamily="2" charset="-79"/>
                </a:rPr>
                <a:t>1/4</a:t>
              </a:r>
            </a:p>
          </p:txBody>
        </p:sp>
      </p:grpSp>
      <p:grpSp>
        <p:nvGrpSpPr>
          <p:cNvPr id="110" name="7/4">
            <a:extLst>
              <a:ext uri="{FF2B5EF4-FFF2-40B4-BE49-F238E27FC236}">
                <a16:creationId xmlns:a16="http://schemas.microsoft.com/office/drawing/2014/main" id="{4006571D-9E75-6640-A387-506E75862EA6}"/>
              </a:ext>
            </a:extLst>
          </p:cNvPr>
          <p:cNvGrpSpPr/>
          <p:nvPr/>
        </p:nvGrpSpPr>
        <p:grpSpPr>
          <a:xfrm>
            <a:off x="8844423" y="1213957"/>
            <a:ext cx="992775" cy="1228767"/>
            <a:chOff x="3240568" y="2372499"/>
            <a:chExt cx="1224136" cy="1515127"/>
          </a:xfrm>
        </p:grpSpPr>
        <p:sp>
          <p:nvSpPr>
            <p:cNvPr id="111" name="TextBox 61">
              <a:extLst>
                <a:ext uri="{FF2B5EF4-FFF2-40B4-BE49-F238E27FC236}">
                  <a16:creationId xmlns:a16="http://schemas.microsoft.com/office/drawing/2014/main" id="{F141E085-0F09-BF4A-86E1-B1E13CAD8457}"/>
                </a:ext>
              </a:extLst>
            </p:cNvPr>
            <p:cNvSpPr txBox="1"/>
            <p:nvPr/>
          </p:nvSpPr>
          <p:spPr>
            <a:xfrm>
              <a:off x="3240568" y="2372499"/>
              <a:ext cx="1224136" cy="26565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1"/>
              <a:r>
                <a:rPr lang="he-IL" sz="800" dirty="0">
                  <a:latin typeface="Assistant" panose="00000500000000000000" pitchFamily="2" charset="-79"/>
                  <a:cs typeface="Assistant" panose="00000500000000000000" pitchFamily="2" charset="-79"/>
                </a:rPr>
                <a:t>12 ימים מ-</a:t>
              </a:r>
              <a:r>
                <a:rPr lang="he-IL" sz="800" b="1" dirty="0">
                  <a:latin typeface="Assistant" panose="00000500000000000000" pitchFamily="2" charset="-79"/>
                  <a:cs typeface="Assistant" panose="00000500000000000000" pitchFamily="2" charset="-79"/>
                </a:rPr>
                <a:t>17/7</a:t>
              </a: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4796E296-7541-9A41-9215-A9C626BCB8FA}"/>
                </a:ext>
              </a:extLst>
            </p:cNvPr>
            <p:cNvSpPr/>
            <p:nvPr/>
          </p:nvSpPr>
          <p:spPr>
            <a:xfrm>
              <a:off x="3302758" y="3108358"/>
              <a:ext cx="54559" cy="779268"/>
            </a:xfrm>
            <a:prstGeom prst="rect">
              <a:avLst/>
            </a:prstGeom>
            <a:gradFill flip="none" rotWithShape="1">
              <a:gsLst>
                <a:gs pos="100000">
                  <a:schemeClr val="accent3">
                    <a:lumMod val="0"/>
                    <a:lumOff val="100000"/>
                    <a:alpha val="0"/>
                  </a:schemeClr>
                </a:gs>
                <a:gs pos="47000">
                  <a:schemeClr val="bg2">
                    <a:lumMod val="9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he-IL" sz="800" dirty="0"/>
            </a:p>
          </p:txBody>
        </p: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1A06A667-24F0-7E41-AC3F-09F1D9B05A9D}"/>
                </a:ext>
              </a:extLst>
            </p:cNvPr>
            <p:cNvCxnSpPr>
              <a:cxnSpLocks/>
              <a:stCxn id="114" idx="3"/>
            </p:cNvCxnSpPr>
            <p:nvPr/>
          </p:nvCxnSpPr>
          <p:spPr>
            <a:xfrm>
              <a:off x="4239554" y="2837031"/>
              <a:ext cx="0" cy="573647"/>
            </a:xfrm>
            <a:prstGeom prst="line">
              <a:avLst/>
            </a:prstGeom>
            <a:ln>
              <a:solidFill>
                <a:srgbClr val="C0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Arrow: Pentagon 93">
              <a:extLst>
                <a:ext uri="{FF2B5EF4-FFF2-40B4-BE49-F238E27FC236}">
                  <a16:creationId xmlns:a16="http://schemas.microsoft.com/office/drawing/2014/main" id="{B806D905-73E3-E54A-B8CD-E7D1D873BB08}"/>
                </a:ext>
              </a:extLst>
            </p:cNvPr>
            <p:cNvSpPr/>
            <p:nvPr/>
          </p:nvSpPr>
          <p:spPr>
            <a:xfrm>
              <a:off x="3302758" y="2565462"/>
              <a:ext cx="936796" cy="543137"/>
            </a:xfrm>
            <a:prstGeom prst="homePlate">
              <a:avLst>
                <a:gd name="adj" fmla="val 27671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1"/>
              <a:r>
                <a:rPr lang="he-IL" sz="800" b="1" dirty="0">
                  <a:solidFill>
                    <a:schemeClr val="tx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איסור התקהלויות עד 10 אנשים</a:t>
              </a:r>
            </a:p>
          </p:txBody>
        </p:sp>
      </p:grpSp>
      <p:sp>
        <p:nvSpPr>
          <p:cNvPr id="98" name="הגל הראשון טקסט">
            <a:extLst>
              <a:ext uri="{FF2B5EF4-FFF2-40B4-BE49-F238E27FC236}">
                <a16:creationId xmlns:a16="http://schemas.microsoft.com/office/drawing/2014/main" id="{3181C7D0-EA1E-6F42-A193-559F8424E44F}"/>
              </a:ext>
            </a:extLst>
          </p:cNvPr>
          <p:cNvSpPr txBox="1"/>
          <p:nvPr/>
        </p:nvSpPr>
        <p:spPr>
          <a:xfrm>
            <a:off x="7207231" y="4171822"/>
            <a:ext cx="245827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b="1" dirty="0">
                <a:latin typeface="Assistant" panose="00000500000000000000" pitchFamily="2" charset="-79"/>
                <a:cs typeface="Assistant" panose="00000500000000000000" pitchFamily="2" charset="-79"/>
              </a:rPr>
              <a:t>הגל </a:t>
            </a:r>
          </a:p>
          <a:p>
            <a:pPr algn="ctr" rtl="1"/>
            <a:r>
              <a:rPr lang="he-IL" b="1" dirty="0">
                <a:latin typeface="Assistant" panose="00000500000000000000" pitchFamily="2" charset="-79"/>
                <a:cs typeface="Assistant" panose="00000500000000000000" pitchFamily="2" charset="-79"/>
              </a:rPr>
              <a:t>השני</a:t>
            </a:r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30BE4546-5FA9-5544-942D-089D3871F9E9}"/>
              </a:ext>
            </a:extLst>
          </p:cNvPr>
          <p:cNvGrpSpPr/>
          <p:nvPr/>
        </p:nvGrpSpPr>
        <p:grpSpPr>
          <a:xfrm>
            <a:off x="9580034" y="1880928"/>
            <a:ext cx="953778" cy="1706597"/>
            <a:chOff x="4885444" y="1870096"/>
            <a:chExt cx="1176051" cy="2104313"/>
          </a:xfrm>
        </p:grpSpPr>
        <p:sp>
          <p:nvSpPr>
            <p:cNvPr id="102" name="Arrow: Pentagon 43">
              <a:extLst>
                <a:ext uri="{FF2B5EF4-FFF2-40B4-BE49-F238E27FC236}">
                  <a16:creationId xmlns:a16="http://schemas.microsoft.com/office/drawing/2014/main" id="{4FC9EE8C-E4BF-B046-82D2-F76FC5ADBD31}"/>
                </a:ext>
              </a:extLst>
            </p:cNvPr>
            <p:cNvSpPr/>
            <p:nvPr/>
          </p:nvSpPr>
          <p:spPr>
            <a:xfrm>
              <a:off x="5034951" y="2382959"/>
              <a:ext cx="936796" cy="543139"/>
            </a:xfrm>
            <a:prstGeom prst="homePlate">
              <a:avLst>
                <a:gd name="adj" fmla="val 27671"/>
              </a:avLst>
            </a:prstGeom>
            <a:solidFill>
              <a:srgbClr val="F5A9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r>
                <a:rPr lang="he-IL" sz="1000" b="1" dirty="0">
                  <a:solidFill>
                    <a:schemeClr val="tx1"/>
                  </a:solidFill>
                  <a:latin typeface="Assistant" pitchFamily="2" charset="-79"/>
                  <a:cs typeface="Assistant" panose="00000500000000000000" pitchFamily="2" charset="-79"/>
                </a:rPr>
                <a:t>שינוי מגמה?</a:t>
              </a:r>
              <a:endParaRPr lang="x-none" sz="1000" b="1" dirty="0">
                <a:solidFill>
                  <a:schemeClr val="tx1"/>
                </a:solidFill>
                <a:latin typeface="Assistant" pitchFamily="2" charset="-79"/>
                <a:cs typeface="Assistant" panose="00000500000000000000" pitchFamily="2" charset="-79"/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4FB1FB6A-010A-1840-A6A9-B29BD01CC411}"/>
                </a:ext>
              </a:extLst>
            </p:cNvPr>
            <p:cNvSpPr/>
            <p:nvPr/>
          </p:nvSpPr>
          <p:spPr>
            <a:xfrm>
              <a:off x="5032995" y="2919448"/>
              <a:ext cx="54557" cy="1054961"/>
            </a:xfrm>
            <a:prstGeom prst="rect">
              <a:avLst/>
            </a:prstGeom>
            <a:gradFill flip="none" rotWithShape="1">
              <a:gsLst>
                <a:gs pos="70000">
                  <a:srgbClr val="FFFFFF">
                    <a:alpha val="0"/>
                  </a:srgbClr>
                </a:gs>
                <a:gs pos="50000">
                  <a:srgbClr val="CCCCCC"/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1000" dirty="0">
                <a:latin typeface="Assistant" pitchFamily="2" charset="-79"/>
                <a:cs typeface="Assistant" pitchFamily="2" charset="-79"/>
              </a:endParaRPr>
            </a:p>
          </p:txBody>
        </p: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A6C605D6-6D7B-824B-A55D-1CB1934A8CBE}"/>
                </a:ext>
              </a:extLst>
            </p:cNvPr>
            <p:cNvCxnSpPr>
              <a:cxnSpLocks/>
              <a:endCxn id="102" idx="3"/>
            </p:cNvCxnSpPr>
            <p:nvPr/>
          </p:nvCxnSpPr>
          <p:spPr>
            <a:xfrm>
              <a:off x="5971747" y="1870096"/>
              <a:ext cx="0" cy="784433"/>
            </a:xfrm>
            <a:prstGeom prst="line">
              <a:avLst/>
            </a:prstGeom>
            <a:ln>
              <a:solidFill>
                <a:srgbClr val="C0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6AE56C46-1FEF-0B42-8340-214844F4293F}"/>
                </a:ext>
              </a:extLst>
            </p:cNvPr>
            <p:cNvSpPr txBox="1"/>
            <p:nvPr/>
          </p:nvSpPr>
          <p:spPr>
            <a:xfrm>
              <a:off x="4885444" y="2155506"/>
              <a:ext cx="1176051" cy="30360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rtl="1"/>
              <a:r>
                <a:rPr lang="he-IL" sz="1000" dirty="0">
                  <a:latin typeface="Assistant" pitchFamily="2" charset="-79"/>
                  <a:cs typeface="Assistant" panose="00000500000000000000" pitchFamily="2" charset="-79"/>
                </a:rPr>
                <a:t>12 ימים מ-</a:t>
              </a:r>
              <a:r>
                <a:rPr lang="he-IL" sz="1000" b="1" dirty="0">
                  <a:latin typeface="Assistant" pitchFamily="2" charset="-79"/>
                  <a:cs typeface="Assistant" panose="00000500000000000000" pitchFamily="2" charset="-79"/>
                </a:rPr>
                <a:t>30/7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61986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37036</TotalTime>
  <Words>678</Words>
  <Application>Microsoft Macintosh PowerPoint</Application>
  <PresentationFormat>Widescreen</PresentationFormat>
  <Paragraphs>86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 Light</vt:lpstr>
      <vt:lpstr>Assistant</vt:lpstr>
      <vt:lpstr>Open Sans</vt:lpstr>
      <vt:lpstr>Calibri</vt:lpstr>
      <vt:lpstr>Arial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Shelly Ashkenazy</dc:creator>
  <cp:lastModifiedBy>Shelly Ashkenazy</cp:lastModifiedBy>
  <cp:revision>420</cp:revision>
  <cp:lastPrinted>2020-07-12T08:11:34Z</cp:lastPrinted>
  <dcterms:created xsi:type="dcterms:W3CDTF">2020-03-28T07:59:26Z</dcterms:created>
  <dcterms:modified xsi:type="dcterms:W3CDTF">2020-08-18T13:33:07Z</dcterms:modified>
</cp:coreProperties>
</file>