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omments/comment1.xml" ContentType="application/vnd.openxmlformats-officedocument.presentationml.comments+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omments/comment2.xml" ContentType="application/vnd.openxmlformats-officedocument.presentationml.comments+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24"/>
  </p:notesMasterIdLst>
  <p:handoutMasterIdLst>
    <p:handoutMasterId r:id="rId25"/>
  </p:handoutMasterIdLst>
  <p:sldIdLst>
    <p:sldId id="606" r:id="rId5"/>
    <p:sldId id="637" r:id="rId6"/>
    <p:sldId id="490" r:id="rId7"/>
    <p:sldId id="627" r:id="rId8"/>
    <p:sldId id="633" r:id="rId9"/>
    <p:sldId id="624" r:id="rId10"/>
    <p:sldId id="655" r:id="rId11"/>
    <p:sldId id="656" r:id="rId12"/>
    <p:sldId id="642" r:id="rId13"/>
    <p:sldId id="639" r:id="rId14"/>
    <p:sldId id="640" r:id="rId15"/>
    <p:sldId id="641" r:id="rId16"/>
    <p:sldId id="648" r:id="rId17"/>
    <p:sldId id="649" r:id="rId18"/>
    <p:sldId id="645" r:id="rId19"/>
    <p:sldId id="650" r:id="rId20"/>
    <p:sldId id="635" r:id="rId21"/>
    <p:sldId id="651" r:id="rId22"/>
    <p:sldId id="652" r:id="rId23"/>
  </p:sldIdLst>
  <p:sldSz cx="12192000" cy="6858000"/>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שירה צחי" initials="שצ" lastIdx="1" clrIdx="6">
    <p:extLst>
      <p:ext uri="{19B8F6BF-5375-455C-9EA6-DF929625EA0E}">
        <p15:presenceInfo xmlns:p15="http://schemas.microsoft.com/office/powerpoint/2012/main" userId="S-1-5-21-1268061190-157126368-1604868279-34113" providerId="AD"/>
      </p:ext>
    </p:extLst>
  </p:cmAuthor>
  <p:cmAuthor id="1" name="Ori Yuval" initials="OY" lastIdx="7" clrIdx="0">
    <p:extLst/>
  </p:cmAuthor>
  <p:cmAuthor id="2" name="Ofer Menachem" initials="OM" lastIdx="1" clrIdx="1">
    <p:extLst/>
  </p:cmAuthor>
  <p:cmAuthor id="3" name="miri shmueli" initials="miris" lastIdx="5" clrIdx="2"/>
  <p:cmAuthor id="4" name="Ministry Of Economy" initials="MOE" lastIdx="2" clrIdx="3"/>
  <p:cmAuthor id="5" name="Sefi Bahar" initials="SB" lastIdx="53" clrIdx="4">
    <p:extLst/>
  </p:cmAuthor>
  <p:cmAuthor id="6" name="Roi Tsigelman" initials="RT" lastIdx="2"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5E91"/>
    <a:srgbClr val="727CA3"/>
    <a:srgbClr val="F4B183"/>
    <a:srgbClr val="4472C4"/>
    <a:srgbClr val="ED7D31"/>
    <a:srgbClr val="9FB8CD"/>
    <a:srgbClr val="FFC000"/>
    <a:srgbClr val="9E480E"/>
    <a:srgbClr val="A5A5A5"/>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סגנון ערכת נושא 1 - הדגשה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סגנון בהיר 1 - הדגשה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סגנון בהיר 1 - הדגשה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סגנון בהיר 2 - הדגשה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סגנון ביניים 1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סגנון בהיר 3 - הדגשה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סגנון ביניים 4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207" autoAdjust="0"/>
    <p:restoredTop sz="89362" autoAdjust="0"/>
  </p:normalViewPr>
  <p:slideViewPr>
    <p:cSldViewPr snapToGrid="0">
      <p:cViewPr varScale="1">
        <p:scale>
          <a:sx n="115" d="100"/>
          <a:sy n="115" d="100"/>
        </p:scale>
        <p:origin x="156"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5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201.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1.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1.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1.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201.xls"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1.xls"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1" Type="http://schemas.openxmlformats.org/officeDocument/2006/relationships/oleObject" Target="file:///\\gn-fs01\gn\Common\&#1488;&#1505;&#1496;&#1512;&#1496;&#1490;&#1497;&#1492;%20&#1493;&#1514;&#1499;&#1504;&#1493;&#1503;%20&#1502;&#1491;&#1497;&#1504;&#1497;&#1493;&#1514;\&#1488;&#1505;&#1496;&#1512;&#1496;&#1490;&#1497;&#1492;%20&#1493;&#1514;&#1499;&#1504;&#1493;&#1503;%20&#1502;&#1491;&#1497;&#1504;&#1497;&#1493;&#1514;\&#1514;&#1499;&#1504;&#1493;&#1503;%20&#1488;&#1512;&#1493;&#1498;%20&#1496;&#1493;&#1493;&#1495;\&#1497;&#1493;&#1511;&#1512;%20&#1502;&#1495;&#1497;&#1497;&#1492;\&#1489;&#1495;&#1497;&#1504;&#1492;%20&#1499;&#1500;&#1499;&#1500;&#1497;&#1514;%202017\&#1505;&#1493;&#1508;&#1512;&#1508;&#1488;&#1512;&#1501;%20&#1489;&#1495;&#1497;&#1504;&#1492;\&#1502;&#1495;&#1511;&#1512;%20&#1505;&#1493;&#1508;&#1512;%20&#1508;&#1488;&#1512;&#1501;\&#1489;&#1495;&#1497;&#1504;&#1514;%20&#1502;&#1495;&#1497;&#1512;&#1497;&#1501;%20&#1512;&#1513;&#1514;&#1493;&#1514;%20&#1508;&#1488;&#1512;&#1501;%202019\&#1506;&#1493;&#1514;&#1511;%20&#1513;&#1500;%20&#1504;&#1497;&#1514;&#1493;&#1495;%20&#1502;&#1502;&#1510;&#1488;&#1497;&#150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a:t>עלות</a:t>
            </a:r>
            <a:r>
              <a:rPr lang="he-IL" baseline="0"/>
              <a:t> הסל לפי ערוצי מכירה</a:t>
            </a:r>
            <a:endParaRPr lang="he-IL"/>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spPr>
            <a:solidFill>
              <a:schemeClr val="accent1"/>
            </a:solidFill>
            <a:ln>
              <a:noFill/>
            </a:ln>
            <a:effectLst/>
          </c:spPr>
          <c:invertIfNegative val="0"/>
          <c:dPt>
            <c:idx val="3"/>
            <c:invertIfNegative val="0"/>
            <c:bubble3D val="0"/>
            <c:spPr>
              <a:solidFill>
                <a:schemeClr val="bg2">
                  <a:lumMod val="25000"/>
                </a:schemeClr>
              </a:solidFill>
              <a:ln>
                <a:noFill/>
              </a:ln>
              <a:effectLst/>
            </c:spPr>
            <c:extLst>
              <c:ext xmlns:c16="http://schemas.microsoft.com/office/drawing/2014/chart" uri="{C3380CC4-5D6E-409C-BE32-E72D297353CC}">
                <c16:uniqueId val="{00000001-FD38-4425-92BE-00626604152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'מסכמת לפי סלים'!$G$74:$G$82</c:f>
              <c:strCache>
                <c:ptCount val="9"/>
                <c:pt idx="0">
                  <c:v>סופר פארם</c:v>
                </c:pt>
                <c:pt idx="1">
                  <c:v>פארם פרטי</c:v>
                </c:pt>
                <c:pt idx="2">
                  <c:v>יינות ביתן</c:v>
                </c:pt>
                <c:pt idx="3">
                  <c:v>ממוצע</c:v>
                </c:pt>
                <c:pt idx="4">
                  <c:v>BE</c:v>
                </c:pt>
                <c:pt idx="5">
                  <c:v>שופרסל</c:v>
                </c:pt>
                <c:pt idx="6">
                  <c:v>רשת מזון- אחר</c:v>
                </c:pt>
                <c:pt idx="7">
                  <c:v>רמי לוי</c:v>
                </c:pt>
                <c:pt idx="8">
                  <c:v>גוד פארם</c:v>
                </c:pt>
              </c:strCache>
            </c:strRef>
          </c:cat>
          <c:val>
            <c:numRef>
              <c:f>'מסכמת לפי סלים'!$H$74:$H$82</c:f>
              <c:numCache>
                <c:formatCode>###0.0</c:formatCode>
                <c:ptCount val="9"/>
                <c:pt idx="0">
                  <c:v>896.42264819991794</c:v>
                </c:pt>
                <c:pt idx="1">
                  <c:v>874.80452171717172</c:v>
                </c:pt>
                <c:pt idx="2">
                  <c:v>868.03508333333343</c:v>
                </c:pt>
                <c:pt idx="3">
                  <c:v>835.01249593618411</c:v>
                </c:pt>
                <c:pt idx="4">
                  <c:v>822.60043838383876</c:v>
                </c:pt>
                <c:pt idx="5">
                  <c:v>819.32707431457413</c:v>
                </c:pt>
                <c:pt idx="6">
                  <c:v>808.5267179431678</c:v>
                </c:pt>
                <c:pt idx="7">
                  <c:v>720.32517777777775</c:v>
                </c:pt>
                <c:pt idx="8">
                  <c:v>643.62500000000034</c:v>
                </c:pt>
              </c:numCache>
            </c:numRef>
          </c:val>
          <c:extLst>
            <c:ext xmlns:c16="http://schemas.microsoft.com/office/drawing/2014/chart" uri="{C3380CC4-5D6E-409C-BE32-E72D297353CC}">
              <c16:uniqueId val="{00000002-FD38-4425-92BE-006266041529}"/>
            </c:ext>
          </c:extLst>
        </c:ser>
        <c:dLbls>
          <c:showLegendKey val="0"/>
          <c:showVal val="0"/>
          <c:showCatName val="0"/>
          <c:showSerName val="0"/>
          <c:showPercent val="0"/>
          <c:showBubbleSize val="0"/>
        </c:dLbls>
        <c:gapWidth val="219"/>
        <c:overlap val="-27"/>
        <c:axId val="524364512"/>
        <c:axId val="524356672"/>
      </c:barChart>
      <c:catAx>
        <c:axId val="52436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56672"/>
        <c:crosses val="autoZero"/>
        <c:auto val="1"/>
        <c:lblAlgn val="ctr"/>
        <c:lblOffset val="100"/>
        <c:noMultiLvlLbl val="0"/>
      </c:catAx>
      <c:valAx>
        <c:axId val="5243566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64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dirty="0" smtClean="0"/>
              <a:t>עלות לפי</a:t>
            </a:r>
            <a:r>
              <a:rPr lang="he-IL" baseline="0" dirty="0" smtClean="0"/>
              <a:t> ערוצי מכירה- קטגוריית טואלטיקה</a:t>
            </a:r>
            <a:endParaRPr lang="he-IL"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4.7012637331595247E-2"/>
          <c:y val="1.7062967990209617E-2"/>
          <c:w val="0.92848711670136841"/>
          <c:h val="0.8937602446911066"/>
        </c:manualLayout>
      </c:layout>
      <c:barChart>
        <c:barDir val="col"/>
        <c:grouping val="clustered"/>
        <c:varyColors val="0"/>
        <c:ser>
          <c:idx val="0"/>
          <c:order val="0"/>
          <c:tx>
            <c:strRef>
              <c:f>'ניתוח עלות לפי קטגוריות'!$B$59</c:f>
              <c:strCache>
                <c:ptCount val="1"/>
                <c:pt idx="0">
                  <c:v>טואלטיקה</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'ניתוח עלות לפי קטגוריות'!$A$60:$A$67</c:f>
              <c:strCache>
                <c:ptCount val="8"/>
                <c:pt idx="0">
                  <c:v>סופר פארם</c:v>
                </c:pt>
                <c:pt idx="1">
                  <c:v>פארם פרטי</c:v>
                </c:pt>
                <c:pt idx="2">
                  <c:v>יינות ביתן</c:v>
                </c:pt>
                <c:pt idx="3">
                  <c:v>BE</c:v>
                </c:pt>
                <c:pt idx="4">
                  <c:v>שופרסל</c:v>
                </c:pt>
                <c:pt idx="5">
                  <c:v>רשת מזון- אחר</c:v>
                </c:pt>
                <c:pt idx="6">
                  <c:v>רמי לוי</c:v>
                </c:pt>
                <c:pt idx="7">
                  <c:v>גוד פארם</c:v>
                </c:pt>
              </c:strCache>
            </c:strRef>
          </c:cat>
          <c:val>
            <c:numRef>
              <c:f>'ניתוח עלות לפי קטגוריות'!$B$60:$B$67</c:f>
              <c:numCache>
                <c:formatCode>0</c:formatCode>
                <c:ptCount val="8"/>
                <c:pt idx="0">
                  <c:v>600.51161195783607</c:v>
                </c:pt>
                <c:pt idx="1">
                  <c:v>571.77419552669562</c:v>
                </c:pt>
                <c:pt idx="2">
                  <c:v>568.37833730158729</c:v>
                </c:pt>
                <c:pt idx="3">
                  <c:v>539.55909090909086</c:v>
                </c:pt>
                <c:pt idx="4">
                  <c:v>531.91399350649351</c:v>
                </c:pt>
                <c:pt idx="5">
                  <c:v>526.38541594516585</c:v>
                </c:pt>
                <c:pt idx="6">
                  <c:v>450.8424</c:v>
                </c:pt>
                <c:pt idx="7">
                  <c:v>376.77499999999998</c:v>
                </c:pt>
              </c:numCache>
            </c:numRef>
          </c:val>
          <c:extLst>
            <c:ext xmlns:c16="http://schemas.microsoft.com/office/drawing/2014/chart" uri="{C3380CC4-5D6E-409C-BE32-E72D297353CC}">
              <c16:uniqueId val="{00000000-B9D7-4D30-B49F-882CA41CE139}"/>
            </c:ext>
          </c:extLst>
        </c:ser>
        <c:dLbls>
          <c:showLegendKey val="0"/>
          <c:showVal val="0"/>
          <c:showCatName val="0"/>
          <c:showSerName val="0"/>
          <c:showPercent val="0"/>
          <c:showBubbleSize val="0"/>
        </c:dLbls>
        <c:gapWidth val="219"/>
        <c:overlap val="-27"/>
        <c:axId val="524313552"/>
        <c:axId val="524341384"/>
      </c:barChart>
      <c:catAx>
        <c:axId val="524313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41384"/>
        <c:crosses val="autoZero"/>
        <c:auto val="1"/>
        <c:lblAlgn val="ctr"/>
        <c:lblOffset val="100"/>
        <c:noMultiLvlLbl val="0"/>
      </c:catAx>
      <c:valAx>
        <c:axId val="524341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13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sz="1400" b="0" i="0" baseline="0" dirty="0" smtClean="0">
                <a:effectLst/>
              </a:rPr>
              <a:t>עלות לפי ערוצי מכירה- מוצרי תינוקות</a:t>
            </a:r>
            <a:endParaRPr lang="he-IL" sz="1100" dirty="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'ניתוח עלות לפי קטגוריות'!$H$59</c:f>
              <c:strCache>
                <c:ptCount val="1"/>
                <c:pt idx="0">
                  <c:v>תינוקות</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'ניתוח עלות לפי קטגוריות'!$G$60:$G$67</c:f>
              <c:strCache>
                <c:ptCount val="8"/>
                <c:pt idx="0">
                  <c:v>פארם פרטי</c:v>
                </c:pt>
                <c:pt idx="1">
                  <c:v>יינות ביתן</c:v>
                </c:pt>
                <c:pt idx="2">
                  <c:v>סופר פארם</c:v>
                </c:pt>
                <c:pt idx="3">
                  <c:v>BE</c:v>
                </c:pt>
                <c:pt idx="4">
                  <c:v>שופרסל</c:v>
                </c:pt>
                <c:pt idx="5">
                  <c:v>רשת מזון- אחר</c:v>
                </c:pt>
                <c:pt idx="6">
                  <c:v>גוד פארם</c:v>
                </c:pt>
                <c:pt idx="7">
                  <c:v>רמי לוי</c:v>
                </c:pt>
              </c:strCache>
            </c:strRef>
          </c:cat>
          <c:val>
            <c:numRef>
              <c:f>'ניתוח עלות לפי קטגוריות'!$H$60:$H$67</c:f>
              <c:numCache>
                <c:formatCode>0</c:formatCode>
                <c:ptCount val="8"/>
                <c:pt idx="0">
                  <c:v>201.59699285714285</c:v>
                </c:pt>
                <c:pt idx="1">
                  <c:v>197.97341269841269</c:v>
                </c:pt>
                <c:pt idx="2">
                  <c:v>197.95167697434704</c:v>
                </c:pt>
                <c:pt idx="3">
                  <c:v>190.60801414141412</c:v>
                </c:pt>
                <c:pt idx="4">
                  <c:v>187.2161111111111</c:v>
                </c:pt>
                <c:pt idx="5">
                  <c:v>181.70041233211231</c:v>
                </c:pt>
                <c:pt idx="6">
                  <c:v>179.65</c:v>
                </c:pt>
                <c:pt idx="7">
                  <c:v>173.7161111111111</c:v>
                </c:pt>
              </c:numCache>
            </c:numRef>
          </c:val>
          <c:extLst>
            <c:ext xmlns:c16="http://schemas.microsoft.com/office/drawing/2014/chart" uri="{C3380CC4-5D6E-409C-BE32-E72D297353CC}">
              <c16:uniqueId val="{00000000-6B81-4CE9-97A4-FF0BCFA8EF2A}"/>
            </c:ext>
          </c:extLst>
        </c:ser>
        <c:dLbls>
          <c:showLegendKey val="0"/>
          <c:showVal val="0"/>
          <c:showCatName val="0"/>
          <c:showSerName val="0"/>
          <c:showPercent val="0"/>
          <c:showBubbleSize val="0"/>
        </c:dLbls>
        <c:gapWidth val="219"/>
        <c:overlap val="-27"/>
        <c:axId val="524347656"/>
        <c:axId val="524349616"/>
      </c:barChart>
      <c:catAx>
        <c:axId val="524347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49616"/>
        <c:crosses val="autoZero"/>
        <c:auto val="1"/>
        <c:lblAlgn val="ctr"/>
        <c:lblOffset val="100"/>
        <c:noMultiLvlLbl val="0"/>
      </c:catAx>
      <c:valAx>
        <c:axId val="5243496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47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1"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he-IL" sz="1400" b="0" i="0" baseline="0" dirty="0" smtClean="0">
                <a:effectLst/>
              </a:rPr>
              <a:t>עלות לפי ערוצי מכירה- קטגוריית ניקיון</a:t>
            </a:r>
            <a:endParaRPr lang="he-IL" sz="1100" dirty="0" smtClean="0">
              <a:effectLst/>
            </a:endParaRPr>
          </a:p>
        </c:rich>
      </c:tx>
      <c:layout/>
      <c:overlay val="0"/>
      <c:spPr>
        <a:noFill/>
        <a:ln>
          <a:noFill/>
        </a:ln>
        <a:effectLst/>
      </c:spPr>
      <c:txPr>
        <a:bodyPr rot="0" spcFirstLastPara="1" vertOverflow="ellipsis" vert="horz" wrap="square" anchor="ctr" anchorCtr="1"/>
        <a:lstStyle/>
        <a:p>
          <a:pPr marL="0" marR="0" lvl="0" indent="0" algn="ctr" defTabSz="914400" rtl="1"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he-IL"/>
        </a:p>
      </c:txPr>
    </c:title>
    <c:autoTitleDeleted val="0"/>
    <c:plotArea>
      <c:layout/>
      <c:barChart>
        <c:barDir val="col"/>
        <c:grouping val="clustered"/>
        <c:varyColors val="0"/>
        <c:ser>
          <c:idx val="0"/>
          <c:order val="0"/>
          <c:tx>
            <c:strRef>
              <c:f>'ניתוח עלות לפי קטגוריות'!$E$59</c:f>
              <c:strCache>
                <c:ptCount val="1"/>
                <c:pt idx="0">
                  <c:v>ניקיון</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'ניתוח עלות לפי קטגוריות'!$D$60:$D$67</c:f>
              <c:strCache>
                <c:ptCount val="8"/>
                <c:pt idx="0">
                  <c:v>יינות ביתן</c:v>
                </c:pt>
                <c:pt idx="1">
                  <c:v>פארם פרטי</c:v>
                </c:pt>
                <c:pt idx="2">
                  <c:v>רשת מזון- אחר</c:v>
                </c:pt>
                <c:pt idx="3">
                  <c:v>שופרסל</c:v>
                </c:pt>
                <c:pt idx="4">
                  <c:v>סופר פארם</c:v>
                </c:pt>
                <c:pt idx="5">
                  <c:v>רמי לוי</c:v>
                </c:pt>
                <c:pt idx="6">
                  <c:v>BE</c:v>
                </c:pt>
                <c:pt idx="7">
                  <c:v>גוד פארם</c:v>
                </c:pt>
              </c:strCache>
            </c:strRef>
          </c:cat>
          <c:val>
            <c:numRef>
              <c:f>'ניתוח עלות לפי קטגוריות'!$E$60:$E$67</c:f>
              <c:numCache>
                <c:formatCode>0</c:formatCode>
                <c:ptCount val="8"/>
                <c:pt idx="0">
                  <c:v>101.68333333333334</c:v>
                </c:pt>
                <c:pt idx="1">
                  <c:v>101.43333333333334</c:v>
                </c:pt>
                <c:pt idx="2">
                  <c:v>100.44088966588967</c:v>
                </c:pt>
                <c:pt idx="3">
                  <c:v>100.1969696969697</c:v>
                </c:pt>
                <c:pt idx="4">
                  <c:v>97.959359267734555</c:v>
                </c:pt>
                <c:pt idx="5">
                  <c:v>95.766666666666652</c:v>
                </c:pt>
                <c:pt idx="6">
                  <c:v>92.433333333333337</c:v>
                </c:pt>
                <c:pt idx="7">
                  <c:v>87.199999999999989</c:v>
                </c:pt>
              </c:numCache>
            </c:numRef>
          </c:val>
          <c:extLst>
            <c:ext xmlns:c16="http://schemas.microsoft.com/office/drawing/2014/chart" uri="{C3380CC4-5D6E-409C-BE32-E72D297353CC}">
              <c16:uniqueId val="{00000000-81CA-4142-85DE-0709978C6B42}"/>
            </c:ext>
          </c:extLst>
        </c:ser>
        <c:dLbls>
          <c:showLegendKey val="0"/>
          <c:showVal val="0"/>
          <c:showCatName val="0"/>
          <c:showSerName val="0"/>
          <c:showPercent val="0"/>
          <c:showBubbleSize val="0"/>
        </c:dLbls>
        <c:gapWidth val="219"/>
        <c:overlap val="-27"/>
        <c:axId val="524361768"/>
        <c:axId val="524348440"/>
      </c:barChart>
      <c:catAx>
        <c:axId val="524361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48440"/>
        <c:crosses val="autoZero"/>
        <c:auto val="1"/>
        <c:lblAlgn val="ctr"/>
        <c:lblOffset val="100"/>
        <c:noMultiLvlLbl val="0"/>
      </c:catAx>
      <c:valAx>
        <c:axId val="5243484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61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Arial"/>
                <a:ea typeface="Arial"/>
                <a:cs typeface="Arial"/>
              </a:defRPr>
            </a:pPr>
            <a:r>
              <a:rPr lang="he-IL" sz="1400" b="1" i="0" u="sng" baseline="0" dirty="0" smtClean="0">
                <a:effectLst/>
              </a:rPr>
              <a:t>שיעור הפער בין סופר פארם ליתר ערוצי המכירה בסל המוצרים הנבחר</a:t>
            </a:r>
            <a:endParaRPr lang="he-IL" sz="1100" dirty="0">
              <a:effectLst/>
            </a:endParaRPr>
          </a:p>
        </c:rich>
      </c:tx>
      <c:layout/>
      <c:overlay val="0"/>
      <c:spPr>
        <a:noFill/>
        <a:ln w="25400">
          <a:noFill/>
        </a:ln>
      </c:spPr>
    </c:title>
    <c:autoTitleDeleted val="0"/>
    <c:plotArea>
      <c:layout/>
      <c:barChart>
        <c:barDir val="col"/>
        <c:grouping val="clustered"/>
        <c:varyColors val="0"/>
        <c:ser>
          <c:idx val="0"/>
          <c:order val="0"/>
          <c:spPr>
            <a:solidFill>
              <a:srgbClr val="4F81BD"/>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rgbClr val="333333"/>
                    </a:solidFill>
                    <a:latin typeface="Arial"/>
                    <a:ea typeface="Arial"/>
                    <a:cs typeface="Arial"/>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'השוואה לרשת הזולה-יקרה'!$A$3:$A$9</c:f>
              <c:strCache>
                <c:ptCount val="7"/>
                <c:pt idx="0">
                  <c:v>פארם פרטי</c:v>
                </c:pt>
                <c:pt idx="1">
                  <c:v>יינות ביתן</c:v>
                </c:pt>
                <c:pt idx="2">
                  <c:v>BE</c:v>
                </c:pt>
                <c:pt idx="3">
                  <c:v>שופרסל</c:v>
                </c:pt>
                <c:pt idx="4">
                  <c:v>רשת מזון- אחר</c:v>
                </c:pt>
                <c:pt idx="5">
                  <c:v>רמי לוי</c:v>
                </c:pt>
                <c:pt idx="6">
                  <c:v>גוד פארם</c:v>
                </c:pt>
              </c:strCache>
            </c:strRef>
          </c:cat>
          <c:val>
            <c:numRef>
              <c:f>'השוואה לרשת הזולה-יקרה'!$C$3:$C$9</c:f>
              <c:numCache>
                <c:formatCode>0%</c:formatCode>
                <c:ptCount val="7"/>
                <c:pt idx="0">
                  <c:v>2.471195100856538E-2</c:v>
                </c:pt>
                <c:pt idx="1">
                  <c:v>3.2703245999659014E-2</c:v>
                </c:pt>
                <c:pt idx="2">
                  <c:v>8.9742487812330296E-2</c:v>
                </c:pt>
                <c:pt idx="3">
                  <c:v>9.4096211759924886E-2</c:v>
                </c:pt>
                <c:pt idx="4">
                  <c:v>0.10871122537589217</c:v>
                </c:pt>
                <c:pt idx="5">
                  <c:v>0.24446940889308566</c:v>
                </c:pt>
                <c:pt idx="6">
                  <c:v>0.39277164218282001</c:v>
                </c:pt>
              </c:numCache>
            </c:numRef>
          </c:val>
          <c:extLst>
            <c:ext xmlns:c16="http://schemas.microsoft.com/office/drawing/2014/chart" uri="{C3380CC4-5D6E-409C-BE32-E72D297353CC}">
              <c16:uniqueId val="{00000000-1A13-47F2-AC58-1F25818528FE}"/>
            </c:ext>
          </c:extLst>
        </c:ser>
        <c:dLbls>
          <c:showLegendKey val="0"/>
          <c:showVal val="0"/>
          <c:showCatName val="0"/>
          <c:showSerName val="0"/>
          <c:showPercent val="0"/>
          <c:showBubbleSize val="0"/>
        </c:dLbls>
        <c:gapWidth val="219"/>
        <c:overlap val="-27"/>
        <c:axId val="315090336"/>
        <c:axId val="315089552"/>
      </c:barChart>
      <c:catAx>
        <c:axId val="31509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900" b="0" i="0" u="none" strike="noStrike" baseline="0">
                <a:solidFill>
                  <a:srgbClr val="333333"/>
                </a:solidFill>
                <a:latin typeface="Arial"/>
                <a:ea typeface="Arial"/>
                <a:cs typeface="Arial"/>
              </a:defRPr>
            </a:pPr>
            <a:endParaRPr lang="he-IL"/>
          </a:p>
        </c:txPr>
        <c:crossAx val="315089552"/>
        <c:crosses val="autoZero"/>
        <c:auto val="1"/>
        <c:lblAlgn val="ctr"/>
        <c:lblOffset val="100"/>
        <c:noMultiLvlLbl val="0"/>
      </c:catAx>
      <c:valAx>
        <c:axId val="3150895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9525">
            <a:noFill/>
          </a:ln>
        </c:spPr>
        <c:txPr>
          <a:bodyPr rot="0" vert="horz"/>
          <a:lstStyle/>
          <a:p>
            <a:pPr>
              <a:defRPr sz="900" b="0" i="0" u="none" strike="noStrike" baseline="0">
                <a:solidFill>
                  <a:srgbClr val="333333"/>
                </a:solidFill>
                <a:latin typeface="Arial"/>
                <a:ea typeface="Arial"/>
                <a:cs typeface="Arial"/>
              </a:defRPr>
            </a:pPr>
            <a:endParaRPr lang="he-IL"/>
          </a:p>
        </c:txPr>
        <c:crossAx val="31509033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Arial"/>
          <a:ea typeface="Arial"/>
          <a:cs typeface="Arial"/>
        </a:defRPr>
      </a:pPr>
      <a:endParaRPr lang="he-I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'השוואה לרשת הזולה-יקרה'!$E$31:$E$38</c:f>
              <c:strCache>
                <c:ptCount val="8"/>
                <c:pt idx="0">
                  <c:v>רמי לוי</c:v>
                </c:pt>
                <c:pt idx="1">
                  <c:v>ממוצע</c:v>
                </c:pt>
                <c:pt idx="2">
                  <c:v>רשת מזון- אחר</c:v>
                </c:pt>
                <c:pt idx="3">
                  <c:v>שופרסל</c:v>
                </c:pt>
                <c:pt idx="4">
                  <c:v>BE</c:v>
                </c:pt>
                <c:pt idx="5">
                  <c:v>יינות ביתן</c:v>
                </c:pt>
                <c:pt idx="6">
                  <c:v>פארם פרטי</c:v>
                </c:pt>
                <c:pt idx="7">
                  <c:v>סופר פארם</c:v>
                </c:pt>
              </c:strCache>
            </c:strRef>
          </c:cat>
          <c:val>
            <c:numRef>
              <c:f>'השוואה לרשת הזולה-יקרה'!$G$31:$G$38</c:f>
              <c:numCache>
                <c:formatCode>0%</c:formatCode>
                <c:ptCount val="8"/>
                <c:pt idx="0">
                  <c:v>-0.10647993454067439</c:v>
                </c:pt>
                <c:pt idx="1">
                  <c:v>-0.2021507375728272</c:v>
                </c:pt>
                <c:pt idx="2">
                  <c:v>-0.20395333176207864</c:v>
                </c:pt>
                <c:pt idx="3">
                  <c:v>-0.2144468061934377</c:v>
                </c:pt>
                <c:pt idx="4">
                  <c:v>-0.2175727486062019</c:v>
                </c:pt>
                <c:pt idx="5">
                  <c:v>-0.25852651308928443</c:v>
                </c:pt>
                <c:pt idx="6">
                  <c:v>-0.26426420529169692</c:v>
                </c:pt>
                <c:pt idx="7">
                  <c:v>-0.2820072079922944</c:v>
                </c:pt>
              </c:numCache>
            </c:numRef>
          </c:val>
          <c:extLst>
            <c:ext xmlns:c16="http://schemas.microsoft.com/office/drawing/2014/chart" uri="{C3380CC4-5D6E-409C-BE32-E72D297353CC}">
              <c16:uniqueId val="{00000000-BFCF-4492-BCFF-E4C7C474926A}"/>
            </c:ext>
          </c:extLst>
        </c:ser>
        <c:dLbls>
          <c:showLegendKey val="0"/>
          <c:showVal val="0"/>
          <c:showCatName val="0"/>
          <c:showSerName val="0"/>
          <c:showPercent val="0"/>
          <c:showBubbleSize val="0"/>
        </c:dLbls>
        <c:gapWidth val="219"/>
        <c:overlap val="-27"/>
        <c:axId val="524305320"/>
        <c:axId val="524302968"/>
      </c:barChart>
      <c:catAx>
        <c:axId val="524305320"/>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02968"/>
        <c:crosses val="autoZero"/>
        <c:auto val="1"/>
        <c:lblAlgn val="ctr"/>
        <c:lblOffset val="100"/>
        <c:noMultiLvlLbl val="0"/>
      </c:catAx>
      <c:valAx>
        <c:axId val="5243029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05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4F81BD"/>
            </a:solidFill>
            <a:ln w="25400">
              <a:noFill/>
            </a:ln>
          </c:spPr>
          <c:invertIfNegative val="0"/>
          <c:dLbls>
            <c:numFmt formatCode="#,##0" sourceLinked="0"/>
            <c:spPr>
              <a:noFill/>
              <a:ln w="25400">
                <a:noFill/>
              </a:ln>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'מסכמת לפי סלים'!$G$63:$G$68</c:f>
              <c:strCache>
                <c:ptCount val="6"/>
                <c:pt idx="0">
                  <c:v>שפלה</c:v>
                </c:pt>
                <c:pt idx="1">
                  <c:v>מרכז</c:v>
                </c:pt>
                <c:pt idx="2">
                  <c:v>שרון</c:v>
                </c:pt>
                <c:pt idx="3">
                  <c:v>דרום</c:v>
                </c:pt>
                <c:pt idx="4">
                  <c:v>צפון</c:v>
                </c:pt>
                <c:pt idx="5">
                  <c:v>ירושלים והסביבה</c:v>
                </c:pt>
              </c:strCache>
            </c:strRef>
          </c:cat>
          <c:val>
            <c:numRef>
              <c:f>'מסכמת לפי סלים'!$H$63:$H$68</c:f>
              <c:numCache>
                <c:formatCode>###0.0</c:formatCode>
                <c:ptCount val="6"/>
                <c:pt idx="0">
                  <c:v>878.87064051712161</c:v>
                </c:pt>
                <c:pt idx="1">
                  <c:v>850.60800802589233</c:v>
                </c:pt>
                <c:pt idx="2">
                  <c:v>830.23781621711601</c:v>
                </c:pt>
                <c:pt idx="3">
                  <c:v>826.03536424408958</c:v>
                </c:pt>
                <c:pt idx="4">
                  <c:v>804.1753224900101</c:v>
                </c:pt>
                <c:pt idx="5">
                  <c:v>788.70390058552562</c:v>
                </c:pt>
              </c:numCache>
            </c:numRef>
          </c:val>
          <c:extLst>
            <c:ext xmlns:c16="http://schemas.microsoft.com/office/drawing/2014/chart" uri="{C3380CC4-5D6E-409C-BE32-E72D297353CC}">
              <c16:uniqueId val="{00000000-9642-42AF-A827-A9193EA2225E}"/>
            </c:ext>
          </c:extLst>
        </c:ser>
        <c:dLbls>
          <c:showLegendKey val="0"/>
          <c:showVal val="0"/>
          <c:showCatName val="0"/>
          <c:showSerName val="0"/>
          <c:showPercent val="0"/>
          <c:showBubbleSize val="0"/>
        </c:dLbls>
        <c:gapWidth val="219"/>
        <c:overlap val="-27"/>
        <c:axId val="524360200"/>
        <c:axId val="524315120"/>
      </c:barChart>
      <c:catAx>
        <c:axId val="524360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15120"/>
        <c:crosses val="autoZero"/>
        <c:auto val="1"/>
        <c:lblAlgn val="ctr"/>
        <c:lblOffset val="100"/>
        <c:noMultiLvlLbl val="0"/>
      </c:catAx>
      <c:valAx>
        <c:axId val="5243151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24360200"/>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he-IL"/>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7" dt="2019-09-02T12:45:36.094" idx="1">
    <p:pos x="7670" y="10"/>
    <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7" dt="2019-09-02T12:45:36.094" idx="1">
    <p:pos x="7670" y="10"/>
    <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911" y="0"/>
            <a:ext cx="2945765" cy="497047"/>
          </a:xfrm>
          <a:prstGeom prst="rect">
            <a:avLst/>
          </a:prstGeom>
        </p:spPr>
        <p:txBody>
          <a:bodyPr vert="horz" lIns="91504" tIns="45752" rIns="91504" bIns="45752" rtlCol="1"/>
          <a:lstStyle>
            <a:lvl1pPr algn="r">
              <a:defRPr sz="1200"/>
            </a:lvl1pPr>
          </a:lstStyle>
          <a:p>
            <a:endParaRPr lang="he-IL"/>
          </a:p>
        </p:txBody>
      </p:sp>
      <p:sp>
        <p:nvSpPr>
          <p:cNvPr id="3" name="מציין מיקום של תאריך 2"/>
          <p:cNvSpPr>
            <a:spLocks noGrp="1"/>
          </p:cNvSpPr>
          <p:nvPr>
            <p:ph type="dt" sz="quarter" idx="1"/>
          </p:nvPr>
        </p:nvSpPr>
        <p:spPr>
          <a:xfrm>
            <a:off x="1591" y="0"/>
            <a:ext cx="2945765" cy="497047"/>
          </a:xfrm>
          <a:prstGeom prst="rect">
            <a:avLst/>
          </a:prstGeom>
        </p:spPr>
        <p:txBody>
          <a:bodyPr vert="horz" lIns="91504" tIns="45752" rIns="91504" bIns="45752" rtlCol="1"/>
          <a:lstStyle>
            <a:lvl1pPr algn="l">
              <a:defRPr sz="1200"/>
            </a:lvl1pPr>
          </a:lstStyle>
          <a:p>
            <a:fld id="{AF145D38-D692-476F-A0D4-B8D465FE2A7E}" type="datetimeFigureOut">
              <a:rPr lang="he-IL" smtClean="0"/>
              <a:t>ט'/אלול/תשע"ט</a:t>
            </a:fld>
            <a:endParaRPr lang="he-IL"/>
          </a:p>
        </p:txBody>
      </p:sp>
      <p:sp>
        <p:nvSpPr>
          <p:cNvPr id="4" name="מציין מיקום של כותרת תחתונה 3"/>
          <p:cNvSpPr>
            <a:spLocks noGrp="1"/>
          </p:cNvSpPr>
          <p:nvPr>
            <p:ph type="ftr" sz="quarter" idx="2"/>
          </p:nvPr>
        </p:nvSpPr>
        <p:spPr>
          <a:xfrm>
            <a:off x="3851911" y="9429591"/>
            <a:ext cx="2945765" cy="497047"/>
          </a:xfrm>
          <a:prstGeom prst="rect">
            <a:avLst/>
          </a:prstGeom>
        </p:spPr>
        <p:txBody>
          <a:bodyPr vert="horz" lIns="91504" tIns="45752" rIns="91504" bIns="45752"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91" y="9429591"/>
            <a:ext cx="2945765" cy="497047"/>
          </a:xfrm>
          <a:prstGeom prst="rect">
            <a:avLst/>
          </a:prstGeom>
        </p:spPr>
        <p:txBody>
          <a:bodyPr vert="horz" lIns="91504" tIns="45752" rIns="91504" bIns="45752" rtlCol="1" anchor="b"/>
          <a:lstStyle>
            <a:lvl1pPr algn="l">
              <a:defRPr sz="1200"/>
            </a:lvl1pPr>
          </a:lstStyle>
          <a:p>
            <a:fld id="{DD9C9C6F-5291-4F3E-A587-2120D4C3ADF6}" type="slidenum">
              <a:rPr lang="he-IL" smtClean="0"/>
              <a:t>‹#›</a:t>
            </a:fld>
            <a:endParaRPr lang="he-IL"/>
          </a:p>
        </p:txBody>
      </p:sp>
    </p:spTree>
    <p:extLst>
      <p:ext uri="{BB962C8B-B14F-4D97-AF65-F5344CB8AC3E}">
        <p14:creationId xmlns:p14="http://schemas.microsoft.com/office/powerpoint/2010/main" val="2518559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5" y="2"/>
            <a:ext cx="2945660" cy="498056"/>
          </a:xfrm>
          <a:prstGeom prst="rect">
            <a:avLst/>
          </a:prstGeom>
        </p:spPr>
        <p:txBody>
          <a:bodyPr vert="horz" lIns="91495" tIns="45747" rIns="91495" bIns="45747" rtlCol="1"/>
          <a:lstStyle>
            <a:lvl1pPr algn="r">
              <a:defRPr sz="1200"/>
            </a:lvl1pPr>
          </a:lstStyle>
          <a:p>
            <a:endParaRPr lang="he-IL"/>
          </a:p>
        </p:txBody>
      </p:sp>
      <p:sp>
        <p:nvSpPr>
          <p:cNvPr id="3" name="מציין מיקום של תאריך 2"/>
          <p:cNvSpPr>
            <a:spLocks noGrp="1"/>
          </p:cNvSpPr>
          <p:nvPr>
            <p:ph type="dt" idx="1"/>
          </p:nvPr>
        </p:nvSpPr>
        <p:spPr>
          <a:xfrm>
            <a:off x="1574" y="2"/>
            <a:ext cx="2945660" cy="498056"/>
          </a:xfrm>
          <a:prstGeom prst="rect">
            <a:avLst/>
          </a:prstGeom>
        </p:spPr>
        <p:txBody>
          <a:bodyPr vert="horz" lIns="91495" tIns="45747" rIns="91495" bIns="45747" rtlCol="1"/>
          <a:lstStyle>
            <a:lvl1pPr algn="l">
              <a:defRPr sz="1200"/>
            </a:lvl1pPr>
          </a:lstStyle>
          <a:p>
            <a:fld id="{7BF55A48-E4FD-4A69-ABB7-B1A653DEC656}" type="datetimeFigureOut">
              <a:rPr lang="he-IL" smtClean="0"/>
              <a:t>ט'/אלול/תשע"ט</a:t>
            </a:fld>
            <a:endParaRPr lang="he-IL"/>
          </a:p>
        </p:txBody>
      </p:sp>
      <p:sp>
        <p:nvSpPr>
          <p:cNvPr id="4" name="מציין מיקום של תמונת שקופית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95" tIns="45747" rIns="91495" bIns="45747" rtlCol="1" anchor="ctr"/>
          <a:lstStyle/>
          <a:p>
            <a:endParaRPr lang="he-IL"/>
          </a:p>
        </p:txBody>
      </p:sp>
      <p:sp>
        <p:nvSpPr>
          <p:cNvPr id="5" name="מציין מיקום של הערות 4"/>
          <p:cNvSpPr>
            <a:spLocks noGrp="1"/>
          </p:cNvSpPr>
          <p:nvPr>
            <p:ph type="body" sz="quarter" idx="3"/>
          </p:nvPr>
        </p:nvSpPr>
        <p:spPr>
          <a:xfrm>
            <a:off x="679768" y="4777194"/>
            <a:ext cx="5438140" cy="3908614"/>
          </a:xfrm>
          <a:prstGeom prst="rect">
            <a:avLst/>
          </a:prstGeom>
        </p:spPr>
        <p:txBody>
          <a:bodyPr vert="horz" lIns="91495" tIns="45747" rIns="91495" bIns="45747"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2015" y="9428584"/>
            <a:ext cx="2945660" cy="498054"/>
          </a:xfrm>
          <a:prstGeom prst="rect">
            <a:avLst/>
          </a:prstGeom>
        </p:spPr>
        <p:txBody>
          <a:bodyPr vert="horz" lIns="91495" tIns="45747" rIns="91495" bIns="45747"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28584"/>
            <a:ext cx="2945660" cy="498054"/>
          </a:xfrm>
          <a:prstGeom prst="rect">
            <a:avLst/>
          </a:prstGeom>
        </p:spPr>
        <p:txBody>
          <a:bodyPr vert="horz" lIns="91495" tIns="45747" rIns="91495" bIns="45747" rtlCol="1" anchor="b"/>
          <a:lstStyle>
            <a:lvl1pPr algn="l">
              <a:defRPr sz="1200"/>
            </a:lvl1pPr>
          </a:lstStyle>
          <a:p>
            <a:fld id="{E1A37145-A0E7-420D-B8CB-D3F235A99CA2}" type="slidenum">
              <a:rPr lang="he-IL" smtClean="0"/>
              <a:t>‹#›</a:t>
            </a:fld>
            <a:endParaRPr lang="he-IL"/>
          </a:p>
        </p:txBody>
      </p:sp>
    </p:spTree>
    <p:extLst>
      <p:ext uri="{BB962C8B-B14F-4D97-AF65-F5344CB8AC3E}">
        <p14:creationId xmlns:p14="http://schemas.microsoft.com/office/powerpoint/2010/main" val="33258923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2663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64619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1795900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פריסה מותאמת אישית">
    <p:spTree>
      <p:nvGrpSpPr>
        <p:cNvPr id="1" name=""/>
        <p:cNvGrpSpPr/>
        <p:nvPr/>
      </p:nvGrpSpPr>
      <p:grpSpPr>
        <a:xfrm>
          <a:off x="0" y="0"/>
          <a:ext cx="0" cy="0"/>
          <a:chOff x="0" y="0"/>
          <a:chExt cx="0" cy="0"/>
        </a:xfrm>
      </p:grpSpPr>
      <p:cxnSp>
        <p:nvCxnSpPr>
          <p:cNvPr id="6" name="מחבר ישר 5"/>
          <p:cNvCxnSpPr/>
          <p:nvPr userDrawn="1"/>
        </p:nvCxnSpPr>
        <p:spPr>
          <a:xfrm flipH="1">
            <a:off x="825600" y="914142"/>
            <a:ext cx="10540800" cy="0"/>
          </a:xfrm>
          <a:prstGeom prst="line">
            <a:avLst/>
          </a:prstGeom>
          <a:ln w="28575">
            <a:solidFill>
              <a:srgbClr val="3399FF"/>
            </a:solidFill>
          </a:ln>
        </p:spPr>
        <p:style>
          <a:lnRef idx="2">
            <a:schemeClr val="accent6"/>
          </a:lnRef>
          <a:fillRef idx="0">
            <a:schemeClr val="accent6"/>
          </a:fillRef>
          <a:effectRef idx="1">
            <a:schemeClr val="accent6"/>
          </a:effectRef>
          <a:fontRef idx="minor">
            <a:schemeClr val="tx1"/>
          </a:fontRef>
        </p:style>
      </p:cxnSp>
      <p:cxnSp>
        <p:nvCxnSpPr>
          <p:cNvPr id="8" name="מחבר ישר 7"/>
          <p:cNvCxnSpPr/>
          <p:nvPr userDrawn="1"/>
        </p:nvCxnSpPr>
        <p:spPr>
          <a:xfrm flipH="1">
            <a:off x="825600" y="6517200"/>
            <a:ext cx="10540800" cy="0"/>
          </a:xfrm>
          <a:prstGeom prst="line">
            <a:avLst/>
          </a:prstGeom>
          <a:ln w="28575">
            <a:solidFill>
              <a:srgbClr val="3399FF"/>
            </a:solidFill>
          </a:ln>
        </p:spPr>
        <p:style>
          <a:lnRef idx="2">
            <a:schemeClr val="accent6"/>
          </a:lnRef>
          <a:fillRef idx="0">
            <a:schemeClr val="accent6"/>
          </a:fillRef>
          <a:effectRef idx="1">
            <a:schemeClr val="accent6"/>
          </a:effectRef>
          <a:fontRef idx="minor">
            <a:schemeClr val="tx1"/>
          </a:fontRef>
        </p:style>
      </p:cxnSp>
      <p:sp>
        <p:nvSpPr>
          <p:cNvPr id="2" name="כותרת 1"/>
          <p:cNvSpPr>
            <a:spLocks noGrp="1"/>
          </p:cNvSpPr>
          <p:nvPr>
            <p:ph type="title"/>
          </p:nvPr>
        </p:nvSpPr>
        <p:spPr>
          <a:xfrm>
            <a:off x="2235200" y="403372"/>
            <a:ext cx="9186332" cy="496060"/>
          </a:xfrm>
        </p:spPr>
        <p:txBody>
          <a:bodyPr>
            <a:normAutofit/>
          </a:bodyPr>
          <a:lstStyle>
            <a:lvl1pPr>
              <a:defRPr sz="2800"/>
            </a:lvl1pPr>
          </a:lstStyle>
          <a:p>
            <a:r>
              <a:rPr lang="he-IL" dirty="0"/>
              <a:t>לחץ כדי לערוך סגנון כותרת של</a:t>
            </a:r>
          </a:p>
        </p:txBody>
      </p:sp>
      <p:pic>
        <p:nvPicPr>
          <p:cNvPr id="9" name="Picture 2" descr="http://portal.moital.gov.il/General/MITUG/Documents/LogoJpg/estrategia.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707" y="42532"/>
            <a:ext cx="2178493" cy="816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75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18496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74646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07633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185486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2196396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36120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428060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A7F79E0-7FC4-410A-AF22-977572CA1110}" type="datetimeFigureOut">
              <a:rPr lang="he-IL" smtClean="0"/>
              <a:t>ט'/אלול/תשע"ט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3E8C312-CDEA-4497-B62D-B7A7ED3B2FDC}" type="slidenum">
              <a:rPr lang="he-IL" smtClean="0"/>
              <a:t>‹#›</a:t>
            </a:fld>
            <a:endParaRPr lang="he-IL"/>
          </a:p>
        </p:txBody>
      </p:sp>
    </p:spTree>
    <p:extLst>
      <p:ext uri="{BB962C8B-B14F-4D97-AF65-F5344CB8AC3E}">
        <p14:creationId xmlns:p14="http://schemas.microsoft.com/office/powerpoint/2010/main" val="706895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7F79E0-7FC4-410A-AF22-977572CA1110}" type="datetimeFigureOut">
              <a:rPr lang="he-IL" smtClean="0"/>
              <a:t>ט'/אלול/תשע"ט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E8C312-CDEA-4497-B62D-B7A7ED3B2FDC}" type="slidenum">
              <a:rPr lang="he-IL" smtClean="0"/>
              <a:t>‹#›</a:t>
            </a:fld>
            <a:endParaRPr lang="he-IL"/>
          </a:p>
        </p:txBody>
      </p:sp>
    </p:spTree>
    <p:extLst>
      <p:ext uri="{BB962C8B-B14F-4D97-AF65-F5344CB8AC3E}">
        <p14:creationId xmlns:p14="http://schemas.microsoft.com/office/powerpoint/2010/main" val="3913728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comments" Target="../comments/commen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18488" y="1676400"/>
            <a:ext cx="9400032" cy="3400931"/>
          </a:xfrm>
          <a:prstGeom prst="rect">
            <a:avLst/>
          </a:prstGeom>
          <a:noFill/>
        </p:spPr>
        <p:txBody>
          <a:bodyPr wrap="square" rtlCol="1">
            <a:spAutoFit/>
          </a:bodyPr>
          <a:lstStyle/>
          <a:p>
            <a:pPr algn="ctr"/>
            <a:r>
              <a:rPr lang="he-IL" sz="5500" b="1" dirty="0">
                <a:solidFill>
                  <a:schemeClr val="accent1">
                    <a:lumMod val="50000"/>
                  </a:schemeClr>
                </a:solidFill>
                <a:latin typeface="David" panose="020E0502060401010101" pitchFamily="34" charset="-79"/>
                <a:cs typeface="David" panose="020E0502060401010101" pitchFamily="34" charset="-79"/>
              </a:rPr>
              <a:t>סקר מחירים במוצרי טואלטיקה נבחרים</a:t>
            </a:r>
          </a:p>
          <a:p>
            <a:pPr algn="ctr"/>
            <a:endParaRPr lang="he-IL" sz="5500" b="1" dirty="0" smtClean="0">
              <a:solidFill>
                <a:schemeClr val="accent1">
                  <a:lumMod val="50000"/>
                </a:schemeClr>
              </a:solidFill>
              <a:latin typeface="David" panose="020E0502060401010101" pitchFamily="34" charset="-79"/>
              <a:cs typeface="David" panose="020E0502060401010101" pitchFamily="34" charset="-79"/>
            </a:endParaRPr>
          </a:p>
          <a:p>
            <a:pPr algn="ctr"/>
            <a:r>
              <a:rPr lang="he-IL" sz="2500" b="1" dirty="0" smtClean="0">
                <a:solidFill>
                  <a:srgbClr val="4472C4"/>
                </a:solidFill>
                <a:latin typeface="David" panose="020E0502060401010101" pitchFamily="34" charset="-79"/>
                <a:cs typeface="David" panose="020E0502060401010101" pitchFamily="34" charset="-79"/>
              </a:rPr>
              <a:t>רשתות </a:t>
            </a:r>
            <a:r>
              <a:rPr lang="he-IL" sz="2500" b="1" dirty="0">
                <a:solidFill>
                  <a:srgbClr val="4472C4"/>
                </a:solidFill>
                <a:latin typeface="David" panose="020E0502060401010101" pitchFamily="34" charset="-79"/>
                <a:cs typeface="David" panose="020E0502060401010101" pitchFamily="34" charset="-79"/>
              </a:rPr>
              <a:t>הפארם, רשתות השיווק </a:t>
            </a:r>
            <a:r>
              <a:rPr lang="he-IL" sz="2500" b="1" dirty="0" err="1">
                <a:solidFill>
                  <a:srgbClr val="4472C4"/>
                </a:solidFill>
                <a:latin typeface="David" panose="020E0502060401010101" pitchFamily="34" charset="-79"/>
                <a:cs typeface="David" panose="020E0502060401010101" pitchFamily="34" charset="-79"/>
              </a:rPr>
              <a:t>ופארמים</a:t>
            </a:r>
            <a:r>
              <a:rPr lang="he-IL" sz="2500" b="1" dirty="0">
                <a:solidFill>
                  <a:srgbClr val="4472C4"/>
                </a:solidFill>
                <a:latin typeface="David" panose="020E0502060401010101" pitchFamily="34" charset="-79"/>
                <a:cs typeface="David" panose="020E0502060401010101" pitchFamily="34" charset="-79"/>
              </a:rPr>
              <a:t> </a:t>
            </a:r>
            <a:r>
              <a:rPr lang="he-IL" sz="2500" b="1" dirty="0" smtClean="0">
                <a:solidFill>
                  <a:srgbClr val="4472C4"/>
                </a:solidFill>
                <a:latin typeface="David" panose="020E0502060401010101" pitchFamily="34" charset="-79"/>
                <a:cs typeface="David" panose="020E0502060401010101" pitchFamily="34" charset="-79"/>
              </a:rPr>
              <a:t>קטנים</a:t>
            </a:r>
          </a:p>
          <a:p>
            <a:pPr algn="ctr"/>
            <a:r>
              <a:rPr lang="he-IL" sz="2500" b="1" dirty="0" smtClean="0">
                <a:solidFill>
                  <a:srgbClr val="4472C4"/>
                </a:solidFill>
                <a:latin typeface="David" panose="020E0502060401010101" pitchFamily="34" charset="-79"/>
                <a:cs typeface="David" panose="020E0502060401010101" pitchFamily="34" charset="-79"/>
              </a:rPr>
              <a:t>2019</a:t>
            </a:r>
            <a:endParaRPr lang="he-IL" sz="2500" b="1" dirty="0">
              <a:solidFill>
                <a:srgbClr val="4472C4"/>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747005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6249944" y="501134"/>
            <a:ext cx="5049780"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עלות הסל הממוצעת- קטגוריית טואלטיקה</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1534401" y="5600071"/>
            <a:ext cx="9765323" cy="1615827"/>
          </a:xfrm>
          <a:prstGeom prst="rect">
            <a:avLst/>
          </a:prstGeom>
          <a:noFill/>
        </p:spPr>
        <p:txBody>
          <a:bodyPr wrap="square" rtlCol="1">
            <a:spAutoFit/>
          </a:bodyPr>
          <a:lstStyle/>
          <a:p>
            <a:pPr lvl="0" algn="ctr">
              <a:lnSpc>
                <a:spcPct val="150000"/>
              </a:lnSpc>
            </a:pPr>
            <a:r>
              <a:rPr lang="he-IL" dirty="0" smtClean="0">
                <a:latin typeface="David" panose="020E0502060401010101" pitchFamily="34" charset="-79"/>
                <a:cs typeface="David" panose="020E0502060401010101" pitchFamily="34" charset="-79"/>
              </a:rPr>
              <a:t>סופר פארם נמצאה היקרה ביותר בקטגוריית הטואלטיקה עם סל של 601 ₪, לעומת </a:t>
            </a: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הזולה ביותר עם סל בעלות של 377 ₪. פער של כ-60%.</a:t>
            </a:r>
          </a:p>
          <a:p>
            <a:pPr lvl="0" algn="ctr">
              <a:lnSpc>
                <a:spcPct val="150000"/>
              </a:lnSpc>
            </a:pPr>
            <a:endParaRPr lang="en-US" dirty="0">
              <a:solidFill>
                <a:srgbClr val="FF0000"/>
              </a:solidFill>
              <a:latin typeface="David" panose="020E0502060401010101" pitchFamily="34" charset="-79"/>
              <a:cs typeface="David" panose="020E0502060401010101" pitchFamily="34" charset="-79"/>
            </a:endParaRPr>
          </a:p>
          <a:p>
            <a:pPr algn="ctr"/>
            <a:endParaRPr lang="he-IL" dirty="0"/>
          </a:p>
        </p:txBody>
      </p:sp>
      <p:graphicFrame>
        <p:nvGraphicFramePr>
          <p:cNvPr id="7" name="תרשים 6"/>
          <p:cNvGraphicFramePr>
            <a:graphicFrameLocks/>
          </p:cNvGraphicFramePr>
          <p:nvPr>
            <p:extLst>
              <p:ext uri="{D42A27DB-BD31-4B8C-83A1-F6EECF244321}">
                <p14:modId xmlns:p14="http://schemas.microsoft.com/office/powerpoint/2010/main" val="2116084913"/>
              </p:ext>
            </p:extLst>
          </p:nvPr>
        </p:nvGraphicFramePr>
        <p:xfrm>
          <a:off x="1281570" y="1027620"/>
          <a:ext cx="9867075" cy="4572451"/>
        </p:xfrm>
        <a:graphic>
          <a:graphicData uri="http://schemas.openxmlformats.org/drawingml/2006/chart">
            <c:chart xmlns:c="http://schemas.openxmlformats.org/drawingml/2006/chart" xmlns:r="http://schemas.openxmlformats.org/officeDocument/2006/relationships" r:id="rId2"/>
          </a:graphicData>
        </a:graphic>
      </p:graphicFrame>
      <p:sp>
        <p:nvSpPr>
          <p:cNvPr id="3" name="מלבן 2"/>
          <p:cNvSpPr/>
          <p:nvPr/>
        </p:nvSpPr>
        <p:spPr>
          <a:xfrm>
            <a:off x="368419" y="6581001"/>
            <a:ext cx="10931305" cy="276999"/>
          </a:xfrm>
          <a:prstGeom prst="rect">
            <a:avLst/>
          </a:prstGeom>
        </p:spPr>
        <p:txBody>
          <a:bodyPr wrap="square">
            <a:spAutoFit/>
          </a:bodyPr>
          <a:lstStyle/>
          <a:p>
            <a:r>
              <a:rPr lang="he-IL" sz="1200" dirty="0" smtClean="0">
                <a:latin typeface="David" panose="020E0502060401010101" pitchFamily="34" charset="-79"/>
                <a:cs typeface="David" panose="020E0502060401010101" pitchFamily="34" charset="-79"/>
              </a:rPr>
              <a:t>תרשים זה כולל את קטגוריות הטואלטיקה- שמפו, מרכך, דאודורנט גברים, דאודורנט נשים, סבון רחצה, תחבושות הגייניות ומשחות שיניים)</a:t>
            </a:r>
            <a:endParaRPr lang="he-IL" sz="1200" dirty="0"/>
          </a:p>
        </p:txBody>
      </p:sp>
    </p:spTree>
    <p:extLst>
      <p:ext uri="{BB962C8B-B14F-4D97-AF65-F5344CB8AC3E}">
        <p14:creationId xmlns:p14="http://schemas.microsoft.com/office/powerpoint/2010/main" val="1147523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4283060" y="501134"/>
            <a:ext cx="7016664" cy="461665"/>
          </a:xfrm>
          <a:prstGeom prst="rect">
            <a:avLst/>
          </a:prstGeom>
        </p:spPr>
        <p:txBody>
          <a:bodyPr wrap="none">
            <a:spAutoFit/>
          </a:bodyPr>
          <a:lstStyle/>
          <a:p>
            <a:r>
              <a:rPr lang="he-IL" sz="2400" b="1" dirty="0">
                <a:solidFill>
                  <a:schemeClr val="tx2"/>
                </a:solidFill>
                <a:latin typeface="David" panose="020E0502060401010101" pitchFamily="34" charset="-79"/>
                <a:cs typeface="David" panose="020E0502060401010101" pitchFamily="34" charset="-79"/>
              </a:rPr>
              <a:t>עלות הסל הממוצעת- קטגוריית </a:t>
            </a:r>
            <a:r>
              <a:rPr lang="he-IL" sz="2400" b="1" dirty="0" smtClean="0">
                <a:solidFill>
                  <a:schemeClr val="tx2"/>
                </a:solidFill>
                <a:latin typeface="David" panose="020E0502060401010101" pitchFamily="34" charset="-79"/>
                <a:cs typeface="David" panose="020E0502060401010101" pitchFamily="34" charset="-79"/>
              </a:rPr>
              <a:t>תינוקות (מגבונים וחיתולים)</a:t>
            </a:r>
            <a:endParaRPr lang="he-IL" sz="2400" b="1" dirty="0">
              <a:solidFill>
                <a:schemeClr val="tx2"/>
              </a:solidFill>
              <a:latin typeface="David" panose="020E0502060401010101" pitchFamily="34" charset="-79"/>
              <a:cs typeface="David" panose="020E0502060401010101" pitchFamily="34" charset="-79"/>
            </a:endParaRPr>
          </a:p>
        </p:txBody>
      </p:sp>
      <p:graphicFrame>
        <p:nvGraphicFramePr>
          <p:cNvPr id="7" name="תרשים 6"/>
          <p:cNvGraphicFramePr>
            <a:graphicFrameLocks/>
          </p:cNvGraphicFramePr>
          <p:nvPr>
            <p:extLst>
              <p:ext uri="{D42A27DB-BD31-4B8C-83A1-F6EECF244321}">
                <p14:modId xmlns:p14="http://schemas.microsoft.com/office/powerpoint/2010/main" val="1257443879"/>
              </p:ext>
            </p:extLst>
          </p:nvPr>
        </p:nvGraphicFramePr>
        <p:xfrm>
          <a:off x="843064" y="1337552"/>
          <a:ext cx="6987702" cy="44309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8375515" y="1515039"/>
            <a:ext cx="3232237" cy="3693319"/>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רשתות </a:t>
            </a:r>
            <a:r>
              <a:rPr lang="he-IL" dirty="0" err="1" smtClean="0">
                <a:latin typeface="David" panose="020E0502060401010101" pitchFamily="34" charset="-79"/>
                <a:cs typeface="David" panose="020E0502060401010101" pitchFamily="34" charset="-79"/>
              </a:rPr>
              <a:t>הפארם</a:t>
            </a:r>
            <a:r>
              <a:rPr lang="he-IL" dirty="0" smtClean="0">
                <a:latin typeface="David" panose="020E0502060401010101" pitchFamily="34" charset="-79"/>
                <a:cs typeface="David" panose="020E0502060401010101" pitchFamily="34" charset="-79"/>
              </a:rPr>
              <a:t> הפרטיות נמצאו היקרות ביותר בקטגוריית התינוקות עם סל של 202 ₪, לעומת רמי לוי הזולה ביותר עם סל בעלות של 174 ₪. פער של כ-16%.</a:t>
            </a:r>
          </a:p>
          <a:p>
            <a:pPr marL="285750" lvl="0"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סופר פארם ויינות ביתן עם עלות סל דומה של 198 ₪.</a:t>
            </a:r>
            <a:endParaRPr lang="en-US" dirty="0">
              <a:latin typeface="David" panose="020E0502060401010101" pitchFamily="34" charset="-79"/>
              <a:cs typeface="David" panose="020E0502060401010101" pitchFamily="34" charset="-79"/>
            </a:endParaRPr>
          </a:p>
          <a:p>
            <a:endParaRPr lang="he-IL" dirty="0"/>
          </a:p>
        </p:txBody>
      </p:sp>
    </p:spTree>
    <p:extLst>
      <p:ext uri="{BB962C8B-B14F-4D97-AF65-F5344CB8AC3E}">
        <p14:creationId xmlns:p14="http://schemas.microsoft.com/office/powerpoint/2010/main" val="760933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6820613" y="501134"/>
            <a:ext cx="4479111" cy="461665"/>
          </a:xfrm>
          <a:prstGeom prst="rect">
            <a:avLst/>
          </a:prstGeom>
        </p:spPr>
        <p:txBody>
          <a:bodyPr wrap="none">
            <a:spAutoFit/>
          </a:bodyPr>
          <a:lstStyle/>
          <a:p>
            <a:r>
              <a:rPr lang="he-IL" sz="2400" b="1" dirty="0">
                <a:solidFill>
                  <a:schemeClr val="tx2"/>
                </a:solidFill>
                <a:latin typeface="David" panose="020E0502060401010101" pitchFamily="34" charset="-79"/>
                <a:cs typeface="David" panose="020E0502060401010101" pitchFamily="34" charset="-79"/>
              </a:rPr>
              <a:t>עלות הסל הממוצעת- קטגוריית </a:t>
            </a:r>
            <a:r>
              <a:rPr lang="he-IL" sz="2400" b="1" dirty="0" smtClean="0">
                <a:solidFill>
                  <a:schemeClr val="tx2"/>
                </a:solidFill>
                <a:latin typeface="David" panose="020E0502060401010101" pitchFamily="34" charset="-79"/>
                <a:cs typeface="David" panose="020E0502060401010101" pitchFamily="34" charset="-79"/>
              </a:rPr>
              <a:t>ניקיון</a:t>
            </a:r>
            <a:endParaRPr lang="he-IL" sz="2400" b="1" dirty="0">
              <a:solidFill>
                <a:schemeClr val="tx2"/>
              </a:solidFill>
              <a:latin typeface="David" panose="020E0502060401010101" pitchFamily="34" charset="-79"/>
              <a:cs typeface="David" panose="020E0502060401010101" pitchFamily="34" charset="-79"/>
            </a:endParaRPr>
          </a:p>
        </p:txBody>
      </p:sp>
      <p:graphicFrame>
        <p:nvGraphicFramePr>
          <p:cNvPr id="7" name="תרשים 6"/>
          <p:cNvGraphicFramePr>
            <a:graphicFrameLocks/>
          </p:cNvGraphicFramePr>
          <p:nvPr>
            <p:extLst>
              <p:ext uri="{D42A27DB-BD31-4B8C-83A1-F6EECF244321}">
                <p14:modId xmlns:p14="http://schemas.microsoft.com/office/powerpoint/2010/main" val="1230551804"/>
              </p:ext>
            </p:extLst>
          </p:nvPr>
        </p:nvGraphicFramePr>
        <p:xfrm>
          <a:off x="1624443" y="1279323"/>
          <a:ext cx="9675281" cy="427729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805354" y="5556614"/>
            <a:ext cx="9752278" cy="1200329"/>
          </a:xfrm>
          <a:prstGeom prst="rect">
            <a:avLst/>
          </a:prstGeom>
          <a:noFill/>
        </p:spPr>
        <p:txBody>
          <a:bodyPr wrap="square" rtlCol="1">
            <a:spAutoFit/>
          </a:bodyPr>
          <a:lstStyle/>
          <a:p>
            <a:pPr lvl="0" algn="ctr">
              <a:lnSpc>
                <a:spcPct val="150000"/>
              </a:lnSpc>
            </a:pPr>
            <a:r>
              <a:rPr lang="he-IL" dirty="0" smtClean="0">
                <a:latin typeface="David" panose="020E0502060401010101" pitchFamily="34" charset="-79"/>
                <a:cs typeface="David" panose="020E0502060401010101" pitchFamily="34" charset="-79"/>
              </a:rPr>
              <a:t>יינות ביתן נמצאה היקרה ביותר בקטגוריית הניקיון עם סל של 102 ₪, לעומת </a:t>
            </a: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הזולה ביותר עם סל בעלות של 87 ₪. פער של כ-16%.</a:t>
            </a:r>
          </a:p>
          <a:p>
            <a:endParaRPr lang="he-IL" dirty="0"/>
          </a:p>
        </p:txBody>
      </p:sp>
    </p:spTree>
    <p:extLst>
      <p:ext uri="{BB962C8B-B14F-4D97-AF65-F5344CB8AC3E}">
        <p14:creationId xmlns:p14="http://schemas.microsoft.com/office/powerpoint/2010/main" val="916476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172178" y="501134"/>
            <a:ext cx="8127546"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עלות הסל בערוצים השונים בהשוואה לרשת היקרה ביותר- סופר פארם</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8190689" y="1637608"/>
            <a:ext cx="3630010" cy="4247317"/>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 </a:t>
            </a:r>
            <a:r>
              <a:rPr lang="he-IL" dirty="0">
                <a:latin typeface="David" panose="020E0502060401010101" pitchFamily="34" charset="-79"/>
                <a:cs typeface="David" panose="020E0502060401010101" pitchFamily="34" charset="-79"/>
              </a:rPr>
              <a:t>סופר פארם </a:t>
            </a:r>
            <a:r>
              <a:rPr lang="he-IL" dirty="0" smtClean="0">
                <a:latin typeface="David" panose="020E0502060401010101" pitchFamily="34" charset="-79"/>
                <a:cs typeface="David" panose="020E0502060401010101" pitchFamily="34" charset="-79"/>
              </a:rPr>
              <a:t>נמצאה יקרה מיתר הרשתות בפער של 2%-39%.</a:t>
            </a:r>
          </a:p>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בקטגוריות בהן סופר פארם נמצאה הרשת היקרה ביותר, הפערים לעומת לרשת </a:t>
            </a:r>
            <a:r>
              <a:rPr lang="he-IL" dirty="0">
                <a:latin typeface="David" panose="020E0502060401010101" pitchFamily="34" charset="-79"/>
                <a:cs typeface="David" panose="020E0502060401010101" pitchFamily="34" charset="-79"/>
              </a:rPr>
              <a:t>הזולה ביותר</a:t>
            </a:r>
            <a:r>
              <a:rPr lang="he-IL" dirty="0" smtClean="0">
                <a:latin typeface="David" panose="020E0502060401010101" pitchFamily="34" charset="-79"/>
                <a:cs typeface="David" panose="020E0502060401010101" pitchFamily="34" charset="-79"/>
              </a:rPr>
              <a:t> הינם:</a:t>
            </a:r>
          </a:p>
          <a:p>
            <a:pPr marL="1200150" lvl="2"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תחבושות </a:t>
            </a:r>
            <a:r>
              <a:rPr lang="he-IL" dirty="0">
                <a:latin typeface="David" panose="020E0502060401010101" pitchFamily="34" charset="-79"/>
                <a:cs typeface="David" panose="020E0502060401010101" pitchFamily="34" charset="-79"/>
              </a:rPr>
              <a:t>היגייניות </a:t>
            </a:r>
            <a:r>
              <a:rPr lang="he-IL" dirty="0" smtClean="0">
                <a:latin typeface="David" panose="020E0502060401010101" pitchFamily="34" charset="-79"/>
                <a:cs typeface="David" panose="020E0502060401010101" pitchFamily="34" charset="-79"/>
              </a:rPr>
              <a:t>92%  </a:t>
            </a:r>
          </a:p>
          <a:p>
            <a:pPr marL="1200150" lvl="2"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דאודורנט </a:t>
            </a:r>
            <a:r>
              <a:rPr lang="he-IL" dirty="0">
                <a:latin typeface="David" panose="020E0502060401010101" pitchFamily="34" charset="-79"/>
                <a:cs typeface="David" panose="020E0502060401010101" pitchFamily="34" charset="-79"/>
              </a:rPr>
              <a:t>גברים </a:t>
            </a:r>
            <a:r>
              <a:rPr lang="he-IL" dirty="0" smtClean="0">
                <a:latin typeface="David" panose="020E0502060401010101" pitchFamily="34" charset="-79"/>
                <a:cs typeface="David" panose="020E0502060401010101" pitchFamily="34" charset="-79"/>
              </a:rPr>
              <a:t>76%</a:t>
            </a:r>
          </a:p>
          <a:p>
            <a:pPr marL="1200150" lvl="2"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ד</a:t>
            </a:r>
            <a:r>
              <a:rPr lang="he-IL" dirty="0" smtClean="0">
                <a:latin typeface="David" panose="020E0502060401010101" pitchFamily="34" charset="-79"/>
                <a:cs typeface="David" panose="020E0502060401010101" pitchFamily="34" charset="-79"/>
              </a:rPr>
              <a:t>אודורנט </a:t>
            </a:r>
            <a:r>
              <a:rPr lang="he-IL" dirty="0">
                <a:latin typeface="David" panose="020E0502060401010101" pitchFamily="34" charset="-79"/>
                <a:cs typeface="David" panose="020E0502060401010101" pitchFamily="34" charset="-79"/>
              </a:rPr>
              <a:t>נשים </a:t>
            </a:r>
            <a:r>
              <a:rPr lang="he-IL" dirty="0" smtClean="0">
                <a:latin typeface="David" panose="020E0502060401010101" pitchFamily="34" charset="-79"/>
                <a:cs typeface="David" panose="020E0502060401010101" pitchFamily="34" charset="-79"/>
              </a:rPr>
              <a:t>73%</a:t>
            </a:r>
          </a:p>
          <a:p>
            <a:pPr marL="1200150" lvl="2"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משחות שיניים 46%</a:t>
            </a:r>
          </a:p>
          <a:p>
            <a:pPr marL="1200150" lvl="2"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מגבונים לחים -33%</a:t>
            </a:r>
            <a:endParaRPr lang="he-IL" dirty="0"/>
          </a:p>
        </p:txBody>
      </p:sp>
      <p:graphicFrame>
        <p:nvGraphicFramePr>
          <p:cNvPr id="7" name="תרשים 6"/>
          <p:cNvGraphicFramePr>
            <a:graphicFrameLocks/>
          </p:cNvGraphicFramePr>
          <p:nvPr>
            <p:extLst>
              <p:ext uri="{D42A27DB-BD31-4B8C-83A1-F6EECF244321}">
                <p14:modId xmlns:p14="http://schemas.microsoft.com/office/powerpoint/2010/main" val="1155226839"/>
              </p:ext>
            </p:extLst>
          </p:nvPr>
        </p:nvGraphicFramePr>
        <p:xfrm>
          <a:off x="818148" y="1742173"/>
          <a:ext cx="6997566" cy="4142752"/>
        </p:xfrm>
        <a:graphic>
          <a:graphicData uri="http://schemas.openxmlformats.org/drawingml/2006/chart">
            <c:chart xmlns:c="http://schemas.openxmlformats.org/drawingml/2006/chart" xmlns:r="http://schemas.openxmlformats.org/officeDocument/2006/relationships" r:id="rId2"/>
          </a:graphicData>
        </a:graphic>
      </p:graphicFrame>
      <p:pic>
        <p:nvPicPr>
          <p:cNvPr id="3" name="תמונה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5611" y="2252845"/>
            <a:ext cx="1163695" cy="771580"/>
          </a:xfrm>
          <a:prstGeom prst="rect">
            <a:avLst/>
          </a:prstGeom>
        </p:spPr>
      </p:pic>
    </p:spTree>
    <p:extLst>
      <p:ext uri="{BB962C8B-B14F-4D97-AF65-F5344CB8AC3E}">
        <p14:creationId xmlns:p14="http://schemas.microsoft.com/office/powerpoint/2010/main" val="3349553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438277" y="501134"/>
            <a:ext cx="7861447"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עלות הסל בערוצים השונים בהשוואה לרשת הזולה ביותר- </a:t>
            </a:r>
            <a:r>
              <a:rPr lang="he-IL" sz="2400" b="1" dirty="0" err="1" smtClean="0">
                <a:solidFill>
                  <a:schemeClr val="tx2"/>
                </a:solidFill>
                <a:latin typeface="David" panose="020E0502060401010101" pitchFamily="34" charset="-79"/>
                <a:cs typeface="David" panose="020E0502060401010101" pitchFamily="34" charset="-79"/>
              </a:rPr>
              <a:t>גוד</a:t>
            </a:r>
            <a:r>
              <a:rPr lang="he-IL" sz="2400" b="1" dirty="0" smtClean="0">
                <a:solidFill>
                  <a:schemeClr val="tx2"/>
                </a:solidFill>
                <a:latin typeface="David" panose="020E0502060401010101" pitchFamily="34" charset="-79"/>
                <a:cs typeface="David" panose="020E0502060401010101" pitchFamily="34" charset="-79"/>
              </a:rPr>
              <a:t> פארם</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7889131" y="1452782"/>
            <a:ext cx="3630010" cy="6186309"/>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 </a:t>
            </a: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נמצאה זולה מיתר הרשתות בפער של 11%-28%</a:t>
            </a:r>
          </a:p>
          <a:p>
            <a:pPr marL="285750"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הרשת נמצאה הזולה ביותר ברוב הקטגוריות מלבד קטגוריית המגבונים הלחים, חיתולים (</a:t>
            </a:r>
            <a:r>
              <a:rPr lang="he-IL" dirty="0" err="1">
                <a:latin typeface="David" panose="020E0502060401010101" pitchFamily="34" charset="-79"/>
                <a:cs typeface="David" panose="020E0502060401010101" pitchFamily="34" charset="-79"/>
              </a:rPr>
              <a:t>השניה</a:t>
            </a:r>
            <a:r>
              <a:rPr lang="he-IL" dirty="0">
                <a:latin typeface="David" panose="020E0502060401010101" pitchFamily="34" charset="-79"/>
                <a:cs typeface="David" panose="020E0502060401010101" pitchFamily="34" charset="-79"/>
              </a:rPr>
              <a:t> היקרה ביותר) ומרכך שיער (</a:t>
            </a:r>
            <a:r>
              <a:rPr lang="he-IL" dirty="0" err="1">
                <a:latin typeface="David" panose="020E0502060401010101" pitchFamily="34" charset="-79"/>
                <a:cs typeface="David" panose="020E0502060401010101" pitchFamily="34" charset="-79"/>
              </a:rPr>
              <a:t>השניה</a:t>
            </a:r>
            <a:r>
              <a:rPr lang="he-IL" dirty="0">
                <a:latin typeface="David" panose="020E0502060401010101" pitchFamily="34" charset="-79"/>
                <a:cs typeface="David" panose="020E0502060401010101" pitchFamily="34" charset="-79"/>
              </a:rPr>
              <a:t> הזולה ביותר). </a:t>
            </a:r>
            <a:endParaRPr lang="he-IL" dirty="0" smtClean="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בקטגוריות בהן </a:t>
            </a: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נמצאה הרשת הזולה ביותר, פער המחירים לעומת הרשת היקרה ביותר נע בין 13% (נייר טואלט) ועד 48% (תחבושות היגייניות)</a:t>
            </a:r>
            <a:endParaRPr lang="en-US" dirty="0">
              <a:latin typeface="David" panose="020E0502060401010101" pitchFamily="34" charset="-79"/>
              <a:cs typeface="David" panose="020E0502060401010101" pitchFamily="34" charset="-79"/>
            </a:endParaRPr>
          </a:p>
          <a:p>
            <a:pPr lvl="0">
              <a:lnSpc>
                <a:spcPct val="150000"/>
              </a:lnSpc>
            </a:pPr>
            <a:endParaRPr lang="he-IL" dirty="0" smtClean="0">
              <a:latin typeface="David" panose="020E0502060401010101" pitchFamily="34" charset="-79"/>
              <a:cs typeface="David" panose="020E0502060401010101" pitchFamily="34" charset="-79"/>
            </a:endParaRPr>
          </a:p>
          <a:p>
            <a:pPr marL="285750" lvl="0" indent="-285750">
              <a:lnSpc>
                <a:spcPct val="150000"/>
              </a:lnSpc>
              <a:buFont typeface="Arial" panose="020B0604020202020204" pitchFamily="34" charset="0"/>
              <a:buChar char="•"/>
            </a:pPr>
            <a:endParaRPr lang="en-US" dirty="0" smtClean="0">
              <a:latin typeface="David" panose="020E0502060401010101" pitchFamily="34" charset="-79"/>
              <a:cs typeface="David" panose="020E0502060401010101" pitchFamily="34" charset="-79"/>
            </a:endParaRPr>
          </a:p>
          <a:p>
            <a:endParaRPr lang="he-IL" dirty="0"/>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2099" y="5184842"/>
            <a:ext cx="1138137" cy="1138137"/>
          </a:xfrm>
          <a:prstGeom prst="rect">
            <a:avLst/>
          </a:prstGeom>
        </p:spPr>
      </p:pic>
      <p:graphicFrame>
        <p:nvGraphicFramePr>
          <p:cNvPr id="9" name="תרשים 8"/>
          <p:cNvGraphicFramePr>
            <a:graphicFrameLocks/>
          </p:cNvGraphicFramePr>
          <p:nvPr>
            <p:extLst>
              <p:ext uri="{D42A27DB-BD31-4B8C-83A1-F6EECF244321}">
                <p14:modId xmlns:p14="http://schemas.microsoft.com/office/powerpoint/2010/main" val="1848983826"/>
              </p:ext>
            </p:extLst>
          </p:nvPr>
        </p:nvGraphicFramePr>
        <p:xfrm>
          <a:off x="1021402" y="1452782"/>
          <a:ext cx="6225704" cy="37320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52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9249163" y="501134"/>
            <a:ext cx="2050561"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מדיניות מבצעים</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1467483" y="1159670"/>
            <a:ext cx="9945200" cy="3000821"/>
          </a:xfrm>
          <a:prstGeom prst="rect">
            <a:avLst/>
          </a:prstGeom>
          <a:noFill/>
        </p:spPr>
        <p:txBody>
          <a:bodyPr wrap="square" rtlCol="1">
            <a:spAutoFit/>
          </a:bodyPr>
          <a:lstStyle/>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מתוך </a:t>
            </a:r>
            <a:r>
              <a:rPr lang="he-IL" dirty="0">
                <a:latin typeface="David" panose="020E0502060401010101" pitchFamily="34" charset="-79"/>
                <a:cs typeface="David" panose="020E0502060401010101" pitchFamily="34" charset="-79"/>
              </a:rPr>
              <a:t>כלל המוצרים שנבדקו בכל רשת, נמצא כי ברשת </a:t>
            </a:r>
            <a:r>
              <a:rPr lang="en-US" dirty="0">
                <a:latin typeface="David" panose="020E0502060401010101" pitchFamily="34" charset="-79"/>
                <a:cs typeface="David" panose="020E0502060401010101" pitchFamily="34" charset="-79"/>
              </a:rPr>
              <a:t>BE</a:t>
            </a:r>
            <a:r>
              <a:rPr lang="he-IL" dirty="0">
                <a:latin typeface="David" panose="020E0502060401010101" pitchFamily="34" charset="-79"/>
                <a:cs typeface="David" panose="020E0502060401010101" pitchFamily="34" charset="-79"/>
              </a:rPr>
              <a:t> שיעור המוצרים הנמכרים במסגרת מבצע הינו הגבוה ביותר ועומד על 45% </a:t>
            </a:r>
            <a:r>
              <a:rPr lang="he-IL" dirty="0" smtClean="0">
                <a:latin typeface="David" panose="020E0502060401010101" pitchFamily="34" charset="-79"/>
                <a:cs typeface="David" panose="020E0502060401010101" pitchFamily="34" charset="-79"/>
              </a:rPr>
              <a:t>מהמוצרים.</a:t>
            </a: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ברשתות </a:t>
            </a:r>
            <a:r>
              <a:rPr lang="he-IL" dirty="0">
                <a:latin typeface="David" panose="020E0502060401010101" pitchFamily="34" charset="-79"/>
                <a:cs typeface="David" panose="020E0502060401010101" pitchFamily="34" charset="-79"/>
              </a:rPr>
              <a:t>סופר פארם, שופרסל ורמי לוי שיעור המוצרים שנבדקו והנמכרים במסגרת מבצע עומד על כרבע. </a:t>
            </a:r>
            <a:endParaRPr lang="en-US" dirty="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ברשת </a:t>
            </a:r>
            <a:r>
              <a:rPr lang="he-IL" dirty="0" err="1">
                <a:latin typeface="David" panose="020E0502060401010101" pitchFamily="34" charset="-79"/>
                <a:cs typeface="David" panose="020E0502060401010101" pitchFamily="34" charset="-79"/>
              </a:rPr>
              <a:t>גוד</a:t>
            </a:r>
            <a:r>
              <a:rPr lang="he-IL" dirty="0">
                <a:latin typeface="David" panose="020E0502060401010101" pitchFamily="34" charset="-79"/>
                <a:cs typeface="David" panose="020E0502060401010101" pitchFamily="34" charset="-79"/>
              </a:rPr>
              <a:t> פארם, שם נמצא הסל הזול ביותר, כמעט ואין מבצעים. </a:t>
            </a:r>
            <a:endParaRPr lang="he-IL" dirty="0" smtClean="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u="sng" dirty="0" smtClean="0">
                <a:solidFill>
                  <a:srgbClr val="FF0000"/>
                </a:solidFill>
                <a:latin typeface="David" panose="020E0502060401010101" pitchFamily="34" charset="-79"/>
                <a:cs typeface="David" panose="020E0502060401010101" pitchFamily="34" charset="-79"/>
              </a:rPr>
              <a:t>להבין </a:t>
            </a:r>
            <a:r>
              <a:rPr lang="he-IL" u="sng" dirty="0" err="1" smtClean="0">
                <a:solidFill>
                  <a:srgbClr val="FF0000"/>
                </a:solidFill>
                <a:latin typeface="David" panose="020E0502060401010101" pitchFamily="34" charset="-79"/>
                <a:cs typeface="David" panose="020E0502060401010101" pitchFamily="34" charset="-79"/>
              </a:rPr>
              <a:t>ממתוך</a:t>
            </a:r>
            <a:r>
              <a:rPr lang="he-IL" u="sng" dirty="0" smtClean="0">
                <a:solidFill>
                  <a:srgbClr val="FF0000"/>
                </a:solidFill>
                <a:latin typeface="David" panose="020E0502060401010101" pitchFamily="34" charset="-79"/>
                <a:cs typeface="David" panose="020E0502060401010101" pitchFamily="34" charset="-79"/>
              </a:rPr>
              <a:t> איזה מדגם</a:t>
            </a:r>
            <a:endParaRPr lang="he-IL" u="sng" dirty="0">
              <a:solidFill>
                <a:srgbClr val="FF0000"/>
              </a:solidFill>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endParaRPr lang="en-US" dirty="0">
              <a:latin typeface="David" panose="020E0502060401010101" pitchFamily="34" charset="-79"/>
              <a:cs typeface="David" panose="020E0502060401010101" pitchFamily="34" charset="-79"/>
            </a:endParaRPr>
          </a:p>
          <a:p>
            <a:pPr>
              <a:lnSpc>
                <a:spcPct val="150000"/>
              </a:lnSpc>
            </a:pPr>
            <a:endParaRPr lang="he-IL" dirty="0">
              <a:latin typeface="David" panose="020E0502060401010101" pitchFamily="34" charset="-79"/>
              <a:cs typeface="David" panose="020E0502060401010101" pitchFamily="34" charset="-79"/>
            </a:endParaRPr>
          </a:p>
        </p:txBody>
      </p:sp>
      <p:graphicFrame>
        <p:nvGraphicFramePr>
          <p:cNvPr id="3" name="טבלה 2"/>
          <p:cNvGraphicFramePr>
            <a:graphicFrameLocks noGrp="1"/>
          </p:cNvGraphicFramePr>
          <p:nvPr>
            <p:extLst>
              <p:ext uri="{D42A27DB-BD31-4B8C-83A1-F6EECF244321}">
                <p14:modId xmlns:p14="http://schemas.microsoft.com/office/powerpoint/2010/main" val="3092929338"/>
              </p:ext>
            </p:extLst>
          </p:nvPr>
        </p:nvGraphicFramePr>
        <p:xfrm>
          <a:off x="1028929" y="3329495"/>
          <a:ext cx="10270795" cy="3012691"/>
        </p:xfrm>
        <a:graphic>
          <a:graphicData uri="http://schemas.openxmlformats.org/drawingml/2006/table">
            <a:tbl>
              <a:tblPr rtl="1">
                <a:tableStyleId>{69CF1AB2-1976-4502-BF36-3FF5EA218861}</a:tableStyleId>
              </a:tblPr>
              <a:tblGrid>
                <a:gridCol w="1770826">
                  <a:extLst>
                    <a:ext uri="{9D8B030D-6E8A-4147-A177-3AD203B41FA5}">
                      <a16:colId xmlns:a16="http://schemas.microsoft.com/office/drawing/2014/main" val="1217266626"/>
                    </a:ext>
                  </a:extLst>
                </a:gridCol>
                <a:gridCol w="944441">
                  <a:extLst>
                    <a:ext uri="{9D8B030D-6E8A-4147-A177-3AD203B41FA5}">
                      <a16:colId xmlns:a16="http://schemas.microsoft.com/office/drawing/2014/main" val="3337669659"/>
                    </a:ext>
                  </a:extLst>
                </a:gridCol>
                <a:gridCol w="944441">
                  <a:extLst>
                    <a:ext uri="{9D8B030D-6E8A-4147-A177-3AD203B41FA5}">
                      <a16:colId xmlns:a16="http://schemas.microsoft.com/office/drawing/2014/main" val="3794914707"/>
                    </a:ext>
                  </a:extLst>
                </a:gridCol>
                <a:gridCol w="944441">
                  <a:extLst>
                    <a:ext uri="{9D8B030D-6E8A-4147-A177-3AD203B41FA5}">
                      <a16:colId xmlns:a16="http://schemas.microsoft.com/office/drawing/2014/main" val="159114895"/>
                    </a:ext>
                  </a:extLst>
                </a:gridCol>
                <a:gridCol w="944441">
                  <a:extLst>
                    <a:ext uri="{9D8B030D-6E8A-4147-A177-3AD203B41FA5}">
                      <a16:colId xmlns:a16="http://schemas.microsoft.com/office/drawing/2014/main" val="1139972154"/>
                    </a:ext>
                  </a:extLst>
                </a:gridCol>
                <a:gridCol w="944441">
                  <a:extLst>
                    <a:ext uri="{9D8B030D-6E8A-4147-A177-3AD203B41FA5}">
                      <a16:colId xmlns:a16="http://schemas.microsoft.com/office/drawing/2014/main" val="616610233"/>
                    </a:ext>
                  </a:extLst>
                </a:gridCol>
                <a:gridCol w="944441">
                  <a:extLst>
                    <a:ext uri="{9D8B030D-6E8A-4147-A177-3AD203B41FA5}">
                      <a16:colId xmlns:a16="http://schemas.microsoft.com/office/drawing/2014/main" val="2690334485"/>
                    </a:ext>
                  </a:extLst>
                </a:gridCol>
                <a:gridCol w="944441">
                  <a:extLst>
                    <a:ext uri="{9D8B030D-6E8A-4147-A177-3AD203B41FA5}">
                      <a16:colId xmlns:a16="http://schemas.microsoft.com/office/drawing/2014/main" val="771680415"/>
                    </a:ext>
                  </a:extLst>
                </a:gridCol>
                <a:gridCol w="944441">
                  <a:extLst>
                    <a:ext uri="{9D8B030D-6E8A-4147-A177-3AD203B41FA5}">
                      <a16:colId xmlns:a16="http://schemas.microsoft.com/office/drawing/2014/main" val="2202776357"/>
                    </a:ext>
                  </a:extLst>
                </a:gridCol>
                <a:gridCol w="944441">
                  <a:extLst>
                    <a:ext uri="{9D8B030D-6E8A-4147-A177-3AD203B41FA5}">
                      <a16:colId xmlns:a16="http://schemas.microsoft.com/office/drawing/2014/main" val="153271254"/>
                    </a:ext>
                  </a:extLst>
                </a:gridCol>
              </a:tblGrid>
              <a:tr h="1078175">
                <a:tc>
                  <a:txBody>
                    <a:bodyPr/>
                    <a:lstStyle/>
                    <a:p>
                      <a:pPr algn="ctr" rtl="0" fontAlgn="b"/>
                      <a:r>
                        <a:rPr lang="he-IL" sz="1600" b="0" u="none" strike="noStrike" dirty="0">
                          <a:effectLst/>
                        </a:rPr>
                        <a:t> </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סופר פארם</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0" fontAlgn="ctr"/>
                      <a:r>
                        <a:rPr lang="en-US" sz="1600" b="0" u="none" strike="noStrike" dirty="0">
                          <a:effectLst/>
                        </a:rPr>
                        <a:t>BE</a:t>
                      </a:r>
                      <a:endParaRPr lang="en-US"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err="1">
                          <a:effectLst/>
                        </a:rPr>
                        <a:t>גוד</a:t>
                      </a:r>
                      <a:r>
                        <a:rPr lang="he-IL" sz="1600" b="0" u="none" strike="noStrike" dirty="0">
                          <a:effectLst/>
                        </a:rPr>
                        <a:t> פארם</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פארם פרטי</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שופרסל</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רמי לוי</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יינות ביתן</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רשת מזון- אחר</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rtl="1" fontAlgn="ctr"/>
                      <a:r>
                        <a:rPr lang="he-IL" sz="1600" b="0" u="none" strike="noStrike" dirty="0">
                          <a:effectLst/>
                        </a:rPr>
                        <a:t>כלל המדגם</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724278656"/>
                  </a:ext>
                </a:extLst>
              </a:tr>
              <a:tr h="483629">
                <a:tc>
                  <a:txBody>
                    <a:bodyPr/>
                    <a:lstStyle/>
                    <a:p>
                      <a:pPr algn="ctr" rtl="1" fontAlgn="t"/>
                      <a:r>
                        <a:rPr lang="he-IL" sz="1600" u="none" strike="noStrike">
                          <a:effectLst/>
                        </a:rPr>
                        <a:t>מבצע מחיר</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0" u="none" strike="noStrike" dirty="0">
                          <a:effectLst/>
                        </a:rPr>
                        <a:t>26%</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45%</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0" u="none" strike="noStrike">
                          <a:effectLst/>
                        </a:rPr>
                        <a:t>1%</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0" u="none" strike="noStrike">
                          <a:effectLst/>
                        </a:rPr>
                        <a:t>3%</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0" u="none" strike="noStrike" dirty="0">
                          <a:effectLst/>
                        </a:rPr>
                        <a:t>26%</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0" u="none" strike="noStrike" dirty="0">
                          <a:effectLst/>
                        </a:rPr>
                        <a:t>25%</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8%</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7%</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21%</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7207848"/>
                  </a:ext>
                </a:extLst>
              </a:tr>
              <a:tr h="483629">
                <a:tc>
                  <a:txBody>
                    <a:bodyPr/>
                    <a:lstStyle/>
                    <a:p>
                      <a:pPr algn="ctr" rtl="1" fontAlgn="t"/>
                      <a:r>
                        <a:rPr lang="he-IL" sz="1600" u="none" strike="noStrike" dirty="0">
                          <a:effectLst/>
                        </a:rPr>
                        <a:t>מבצע כמות</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dirty="0">
                          <a:effectLst/>
                        </a:rPr>
                        <a:t>6%</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dirty="0">
                          <a:effectLst/>
                        </a:rPr>
                        <a:t>9%</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dirty="0">
                          <a:effectLst/>
                        </a:rPr>
                        <a:t>2%</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6%</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15%</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10%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16%</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17%</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10%</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9270366"/>
                  </a:ext>
                </a:extLst>
              </a:tr>
              <a:tr h="483629">
                <a:tc>
                  <a:txBody>
                    <a:bodyPr/>
                    <a:lstStyle/>
                    <a:p>
                      <a:pPr algn="ctr" rtl="1" fontAlgn="t"/>
                      <a:r>
                        <a:rPr lang="he-IL" sz="1600" u="none" strike="noStrike">
                          <a:effectLst/>
                        </a:rPr>
                        <a:t>מבצע מועדון</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2%</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0%</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7219316"/>
                  </a:ext>
                </a:extLst>
              </a:tr>
              <a:tr h="483629">
                <a:tc>
                  <a:txBody>
                    <a:bodyPr/>
                    <a:lstStyle/>
                    <a:p>
                      <a:pPr algn="ctr" rtl="1" fontAlgn="t"/>
                      <a:r>
                        <a:rPr lang="he-IL" sz="1600" u="none" strike="noStrike">
                          <a:effectLst/>
                        </a:rPr>
                        <a:t>אין מבצע</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67%</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44%</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97%</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91%</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60%</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65%</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a:effectLst/>
                        </a:rPr>
                        <a:t>76%</a:t>
                      </a:r>
                      <a:endParaRPr lang="he-IL" sz="1600" b="0" i="0" u="none" strike="noStrike">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u="none" strike="noStrike" dirty="0">
                          <a:effectLst/>
                        </a:rPr>
                        <a:t>76%</a:t>
                      </a:r>
                      <a:endParaRPr lang="he-IL" sz="1600" b="0"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he-IL" sz="1600" b="1" u="none" strike="noStrike" dirty="0">
                          <a:effectLst/>
                        </a:rPr>
                        <a:t>69%</a:t>
                      </a:r>
                      <a:endParaRPr lang="he-IL" sz="1600" b="1" i="0" u="none" strike="noStrike" dirty="0">
                        <a:solidFill>
                          <a:srgbClr val="000000"/>
                        </a:solidFill>
                        <a:effectLst/>
                        <a:latin typeface="David" panose="020E0502060401010101" pitchFamily="34" charset="-79"/>
                        <a:cs typeface="David" panose="020E0502060401010101" pitchFamily="34" charset="-79"/>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1091742"/>
                  </a:ext>
                </a:extLst>
              </a:tr>
            </a:tbl>
          </a:graphicData>
        </a:graphic>
      </p:graphicFrame>
    </p:spTree>
    <p:extLst>
      <p:ext uri="{BB962C8B-B14F-4D97-AF65-F5344CB8AC3E}">
        <p14:creationId xmlns:p14="http://schemas.microsoft.com/office/powerpoint/2010/main" val="3435674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6423068" y="501134"/>
            <a:ext cx="4876656"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עלות הסל הממוצעת – אזורים גיאוגרפים</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398581" y="5738918"/>
            <a:ext cx="10821193" cy="1446550"/>
          </a:xfrm>
          <a:prstGeom prst="rect">
            <a:avLst/>
          </a:prstGeom>
          <a:noFill/>
        </p:spPr>
        <p:txBody>
          <a:bodyPr wrap="square" rtlCol="1">
            <a:spAutoFit/>
          </a:bodyPr>
          <a:lstStyle/>
          <a:p>
            <a:pPr>
              <a:lnSpc>
                <a:spcPct val="150000"/>
              </a:lnSpc>
            </a:pPr>
            <a:r>
              <a:rPr lang="he-IL" sz="2200" dirty="0" smtClean="0">
                <a:latin typeface="David" panose="020E0502060401010101" pitchFamily="34" charset="-79"/>
                <a:cs typeface="David" panose="020E0502060401010101" pitchFamily="34" charset="-79"/>
              </a:rPr>
              <a:t>באזור </a:t>
            </a:r>
            <a:r>
              <a:rPr lang="he-IL" sz="2200" dirty="0">
                <a:latin typeface="David" panose="020E0502060401010101" pitchFamily="34" charset="-79"/>
                <a:cs typeface="David" panose="020E0502060401010101" pitchFamily="34" charset="-79"/>
              </a:rPr>
              <a:t>ירושלים </a:t>
            </a:r>
            <a:r>
              <a:rPr lang="he-IL" sz="2200" dirty="0" smtClean="0">
                <a:latin typeface="David" panose="020E0502060401010101" pitchFamily="34" charset="-79"/>
                <a:cs typeface="David" panose="020E0502060401010101" pitchFamily="34" charset="-79"/>
              </a:rPr>
              <a:t>עלות הסל הממוצע עומדת על  789 </a:t>
            </a:r>
            <a:r>
              <a:rPr lang="he-IL" sz="2200" dirty="0">
                <a:latin typeface="David" panose="020E0502060401010101" pitchFamily="34" charset="-79"/>
                <a:cs typeface="David" panose="020E0502060401010101" pitchFamily="34" charset="-79"/>
              </a:rPr>
              <a:t>₪, לעומת </a:t>
            </a:r>
            <a:r>
              <a:rPr lang="he-IL" sz="2200" dirty="0" smtClean="0">
                <a:latin typeface="David" panose="020E0502060401010101" pitchFamily="34" charset="-79"/>
                <a:cs typeface="David" panose="020E0502060401010101" pitchFamily="34" charset="-79"/>
              </a:rPr>
              <a:t>879 </a:t>
            </a:r>
            <a:r>
              <a:rPr lang="he-IL" sz="2200" dirty="0">
                <a:latin typeface="David" panose="020E0502060401010101" pitchFamily="34" charset="-79"/>
                <a:cs typeface="David" panose="020E0502060401010101" pitchFamily="34" charset="-79"/>
              </a:rPr>
              <a:t>₪ באזור השפלה, פער של </a:t>
            </a:r>
            <a:r>
              <a:rPr lang="he-IL" sz="2200" dirty="0" smtClean="0">
                <a:latin typeface="David" panose="020E0502060401010101" pitchFamily="34" charset="-79"/>
                <a:cs typeface="David" panose="020E0502060401010101" pitchFamily="34" charset="-79"/>
              </a:rPr>
              <a:t>כ-11%.</a:t>
            </a:r>
            <a:endParaRPr lang="en-US" sz="2200" dirty="0">
              <a:latin typeface="David" panose="020E0502060401010101" pitchFamily="34" charset="-79"/>
              <a:cs typeface="David" panose="020E0502060401010101" pitchFamily="34" charset="-79"/>
            </a:endParaRPr>
          </a:p>
          <a:p>
            <a:pPr marL="285750" lvl="0" indent="-285750">
              <a:lnSpc>
                <a:spcPct val="150000"/>
              </a:lnSpc>
              <a:buFont typeface="Arial" panose="020B0604020202020204" pitchFamily="34" charset="0"/>
              <a:buChar char="•"/>
            </a:pPr>
            <a:endParaRPr lang="en-US" sz="2200" dirty="0">
              <a:latin typeface="David" panose="020E0502060401010101" pitchFamily="34" charset="-79"/>
              <a:cs typeface="David" panose="020E0502060401010101" pitchFamily="34" charset="-79"/>
            </a:endParaRPr>
          </a:p>
          <a:p>
            <a:endParaRPr lang="he-IL" sz="2200" dirty="0"/>
          </a:p>
        </p:txBody>
      </p:sp>
      <p:graphicFrame>
        <p:nvGraphicFramePr>
          <p:cNvPr id="6" name="תרשים 5"/>
          <p:cNvGraphicFramePr>
            <a:graphicFrameLocks/>
          </p:cNvGraphicFramePr>
          <p:nvPr>
            <p:extLst>
              <p:ext uri="{D42A27DB-BD31-4B8C-83A1-F6EECF244321}">
                <p14:modId xmlns:p14="http://schemas.microsoft.com/office/powerpoint/2010/main" val="3192393627"/>
              </p:ext>
            </p:extLst>
          </p:nvPr>
        </p:nvGraphicFramePr>
        <p:xfrm>
          <a:off x="1055766" y="1377932"/>
          <a:ext cx="9706019" cy="4061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0403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8433234" y="501134"/>
            <a:ext cx="2866490" cy="461665"/>
          </a:xfrm>
          <a:prstGeom prst="rect">
            <a:avLst/>
          </a:prstGeom>
        </p:spPr>
        <p:txBody>
          <a:bodyPr wrap="none">
            <a:spAutoFit/>
          </a:bodyPr>
          <a:lstStyle/>
          <a:p>
            <a:r>
              <a:rPr lang="he-IL" sz="2400" b="1" dirty="0" smtClean="0">
                <a:solidFill>
                  <a:srgbClr val="002060"/>
                </a:solidFill>
                <a:latin typeface="David" panose="020E0502060401010101" pitchFamily="34" charset="-79"/>
                <a:cs typeface="David" panose="020E0502060401010101" pitchFamily="34" charset="-79"/>
              </a:rPr>
              <a:t>נספח א'- פירוט המדגם</a:t>
            </a:r>
            <a:endParaRPr lang="he-IL" sz="2400" b="1" dirty="0">
              <a:solidFill>
                <a:srgbClr val="002060"/>
              </a:solidFill>
              <a:latin typeface="David" panose="020E0502060401010101" pitchFamily="34" charset="-79"/>
              <a:cs typeface="David" panose="020E0502060401010101" pitchFamily="34" charset="-79"/>
            </a:endParaRPr>
          </a:p>
        </p:txBody>
      </p:sp>
      <p:graphicFrame>
        <p:nvGraphicFramePr>
          <p:cNvPr id="2" name="טבלה 1"/>
          <p:cNvGraphicFramePr>
            <a:graphicFrameLocks noGrp="1"/>
          </p:cNvGraphicFramePr>
          <p:nvPr>
            <p:extLst>
              <p:ext uri="{D42A27DB-BD31-4B8C-83A1-F6EECF244321}">
                <p14:modId xmlns:p14="http://schemas.microsoft.com/office/powerpoint/2010/main" val="4130747872"/>
              </p:ext>
            </p:extLst>
          </p:nvPr>
        </p:nvGraphicFramePr>
        <p:xfrm>
          <a:off x="992228" y="1264163"/>
          <a:ext cx="10307496" cy="4744753"/>
        </p:xfrm>
        <a:graphic>
          <a:graphicData uri="http://schemas.openxmlformats.org/drawingml/2006/table">
            <a:tbl>
              <a:tblPr rtl="1" firstRow="1" firstCol="1" bandRow="1">
                <a:tableStyleId>{5C22544A-7EE6-4342-B048-85BDC9FD1C3A}</a:tableStyleId>
              </a:tblPr>
              <a:tblGrid>
                <a:gridCol w="956439">
                  <a:extLst>
                    <a:ext uri="{9D8B030D-6E8A-4147-A177-3AD203B41FA5}">
                      <a16:colId xmlns:a16="http://schemas.microsoft.com/office/drawing/2014/main" val="4136925137"/>
                    </a:ext>
                  </a:extLst>
                </a:gridCol>
                <a:gridCol w="934404">
                  <a:extLst>
                    <a:ext uri="{9D8B030D-6E8A-4147-A177-3AD203B41FA5}">
                      <a16:colId xmlns:a16="http://schemas.microsoft.com/office/drawing/2014/main" val="1863434289"/>
                    </a:ext>
                  </a:extLst>
                </a:gridCol>
                <a:gridCol w="932400">
                  <a:extLst>
                    <a:ext uri="{9D8B030D-6E8A-4147-A177-3AD203B41FA5}">
                      <a16:colId xmlns:a16="http://schemas.microsoft.com/office/drawing/2014/main" val="1757562055"/>
                    </a:ext>
                  </a:extLst>
                </a:gridCol>
                <a:gridCol w="935407">
                  <a:extLst>
                    <a:ext uri="{9D8B030D-6E8A-4147-A177-3AD203B41FA5}">
                      <a16:colId xmlns:a16="http://schemas.microsoft.com/office/drawing/2014/main" val="2348621198"/>
                    </a:ext>
                  </a:extLst>
                </a:gridCol>
                <a:gridCol w="933404">
                  <a:extLst>
                    <a:ext uri="{9D8B030D-6E8A-4147-A177-3AD203B41FA5}">
                      <a16:colId xmlns:a16="http://schemas.microsoft.com/office/drawing/2014/main" val="670663933"/>
                    </a:ext>
                  </a:extLst>
                </a:gridCol>
                <a:gridCol w="933404">
                  <a:extLst>
                    <a:ext uri="{9D8B030D-6E8A-4147-A177-3AD203B41FA5}">
                      <a16:colId xmlns:a16="http://schemas.microsoft.com/office/drawing/2014/main" val="2357228302"/>
                    </a:ext>
                  </a:extLst>
                </a:gridCol>
                <a:gridCol w="937410">
                  <a:extLst>
                    <a:ext uri="{9D8B030D-6E8A-4147-A177-3AD203B41FA5}">
                      <a16:colId xmlns:a16="http://schemas.microsoft.com/office/drawing/2014/main" val="2403920308"/>
                    </a:ext>
                  </a:extLst>
                </a:gridCol>
                <a:gridCol w="937410">
                  <a:extLst>
                    <a:ext uri="{9D8B030D-6E8A-4147-A177-3AD203B41FA5}">
                      <a16:colId xmlns:a16="http://schemas.microsoft.com/office/drawing/2014/main" val="1254586305"/>
                    </a:ext>
                  </a:extLst>
                </a:gridCol>
                <a:gridCol w="936407">
                  <a:extLst>
                    <a:ext uri="{9D8B030D-6E8A-4147-A177-3AD203B41FA5}">
                      <a16:colId xmlns:a16="http://schemas.microsoft.com/office/drawing/2014/main" val="1210047922"/>
                    </a:ext>
                  </a:extLst>
                </a:gridCol>
                <a:gridCol w="936407">
                  <a:extLst>
                    <a:ext uri="{9D8B030D-6E8A-4147-A177-3AD203B41FA5}">
                      <a16:colId xmlns:a16="http://schemas.microsoft.com/office/drawing/2014/main" val="2982326031"/>
                    </a:ext>
                  </a:extLst>
                </a:gridCol>
                <a:gridCol w="934404">
                  <a:extLst>
                    <a:ext uri="{9D8B030D-6E8A-4147-A177-3AD203B41FA5}">
                      <a16:colId xmlns:a16="http://schemas.microsoft.com/office/drawing/2014/main" val="98327735"/>
                    </a:ext>
                  </a:extLst>
                </a:gridCol>
              </a:tblGrid>
              <a:tr h="324095">
                <a:tc rowSpan="2">
                  <a:txBody>
                    <a:bodyPr/>
                    <a:lstStyle/>
                    <a:p>
                      <a:pPr algn="ctr" rtl="0">
                        <a:spcAft>
                          <a:spcPts val="0"/>
                        </a:spcAft>
                      </a:pPr>
                      <a:r>
                        <a:rPr lang="en-US" sz="1600" dirty="0">
                          <a:effectLst/>
                          <a:latin typeface="David" panose="020E0502060401010101" pitchFamily="34" charset="-79"/>
                          <a:cs typeface="David" panose="020E0502060401010101" pitchFamily="34" charset="-79"/>
                        </a:rPr>
                        <a:t> </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rowSpan="2">
                  <a:txBody>
                    <a:bodyPr/>
                    <a:lstStyle/>
                    <a:p>
                      <a:pPr algn="ctr" rtl="1">
                        <a:spcAft>
                          <a:spcPts val="0"/>
                        </a:spcAft>
                      </a:pPr>
                      <a:r>
                        <a:rPr lang="he-IL" sz="1600" dirty="0">
                          <a:effectLst/>
                          <a:latin typeface="David" panose="020E0502060401010101" pitchFamily="34" charset="-79"/>
                          <a:cs typeface="David" panose="020E0502060401010101" pitchFamily="34" charset="-79"/>
                        </a:rPr>
                        <a:t>סופר פארם</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rowSpan="2">
                  <a:txBody>
                    <a:bodyPr/>
                    <a:lstStyle/>
                    <a:p>
                      <a:pPr algn="ctr" rtl="0">
                        <a:spcAft>
                          <a:spcPts val="0"/>
                        </a:spcAft>
                      </a:pPr>
                      <a:r>
                        <a:rPr lang="en-US" sz="1600" dirty="0">
                          <a:effectLst/>
                          <a:latin typeface="David" panose="020E0502060401010101" pitchFamily="34" charset="-79"/>
                          <a:cs typeface="David" panose="020E0502060401010101" pitchFamily="34" charset="-79"/>
                        </a:rPr>
                        <a:t>BE</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rowSpan="2">
                  <a:txBody>
                    <a:bodyPr/>
                    <a:lstStyle/>
                    <a:p>
                      <a:pPr algn="ctr" rtl="1">
                        <a:spcAft>
                          <a:spcPts val="0"/>
                        </a:spcAft>
                      </a:pPr>
                      <a:r>
                        <a:rPr lang="he-IL" sz="1600" dirty="0" err="1">
                          <a:effectLst/>
                          <a:latin typeface="David" panose="020E0502060401010101" pitchFamily="34" charset="-79"/>
                          <a:cs typeface="David" panose="020E0502060401010101" pitchFamily="34" charset="-79"/>
                        </a:rPr>
                        <a:t>גוד</a:t>
                      </a:r>
                      <a:r>
                        <a:rPr lang="he-IL" sz="1600" dirty="0">
                          <a:effectLst/>
                          <a:latin typeface="David" panose="020E0502060401010101" pitchFamily="34" charset="-79"/>
                          <a:cs typeface="David" panose="020E0502060401010101" pitchFamily="34" charset="-79"/>
                        </a:rPr>
                        <a:t> פארם</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rowSpan="2">
                  <a:txBody>
                    <a:bodyPr/>
                    <a:lstStyle/>
                    <a:p>
                      <a:pPr algn="ctr" rtl="1">
                        <a:spcAft>
                          <a:spcPts val="0"/>
                        </a:spcAft>
                      </a:pPr>
                      <a:r>
                        <a:rPr lang="he-IL" sz="1600" dirty="0">
                          <a:effectLst/>
                          <a:latin typeface="David" panose="020E0502060401010101" pitchFamily="34" charset="-79"/>
                          <a:cs typeface="David" panose="020E0502060401010101" pitchFamily="34" charset="-79"/>
                        </a:rPr>
                        <a:t>פרטי</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gridSpan="5">
                  <a:txBody>
                    <a:bodyPr/>
                    <a:lstStyle/>
                    <a:p>
                      <a:pPr algn="ctr" rtl="1">
                        <a:spcAft>
                          <a:spcPts val="0"/>
                        </a:spcAft>
                      </a:pPr>
                      <a:r>
                        <a:rPr lang="he-IL" sz="1600">
                          <a:effectLst/>
                          <a:latin typeface="David" panose="020E0502060401010101" pitchFamily="34" charset="-79"/>
                          <a:cs typeface="David" panose="020E0502060401010101" pitchFamily="34" charset="-79"/>
                        </a:rPr>
                        <a:t>רשת שיווק</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rowSpan="2">
                  <a:txBody>
                    <a:bodyPr/>
                    <a:lstStyle/>
                    <a:p>
                      <a:pPr algn="ctr" rtl="1">
                        <a:spcAft>
                          <a:spcPts val="0"/>
                        </a:spcAft>
                      </a:pPr>
                      <a:r>
                        <a:rPr lang="he-IL" sz="1600">
                          <a:effectLst/>
                          <a:latin typeface="David" panose="020E0502060401010101" pitchFamily="34" charset="-79"/>
                          <a:cs typeface="David" panose="020E0502060401010101" pitchFamily="34" charset="-79"/>
                        </a:rPr>
                        <a:t>סה"כ</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027955391"/>
                  </a:ext>
                </a:extLst>
              </a:tr>
              <a:tr h="933393">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c vMerge="1">
                  <a:txBody>
                    <a:bodyPr/>
                    <a:lstStyle/>
                    <a:p>
                      <a:pPr rtl="1"/>
                      <a:endParaRPr lang="he-IL"/>
                    </a:p>
                  </a:txBody>
                  <a:tcPr/>
                </a:tc>
                <a:tc>
                  <a:txBody>
                    <a:bodyPr/>
                    <a:lstStyle/>
                    <a:p>
                      <a:pPr algn="ctr" rtl="1">
                        <a:spcAft>
                          <a:spcPts val="0"/>
                        </a:spcAft>
                      </a:pPr>
                      <a:r>
                        <a:rPr lang="he-IL" sz="1600" dirty="0">
                          <a:effectLst/>
                          <a:latin typeface="David" panose="020E0502060401010101" pitchFamily="34" charset="-79"/>
                          <a:cs typeface="David" panose="020E0502060401010101" pitchFamily="34" charset="-79"/>
                        </a:rPr>
                        <a:t>רמי לוי</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1">
                        <a:spcAft>
                          <a:spcPts val="0"/>
                        </a:spcAft>
                      </a:pPr>
                      <a:r>
                        <a:rPr lang="he-IL" sz="1600" dirty="0" smtClean="0">
                          <a:effectLst/>
                          <a:latin typeface="David" panose="020E0502060401010101" pitchFamily="34" charset="-79"/>
                          <a:cs typeface="David" panose="020E0502060401010101" pitchFamily="34" charset="-79"/>
                        </a:rPr>
                        <a:t>יינות </a:t>
                      </a:r>
                      <a:r>
                        <a:rPr lang="he-IL" sz="1600" dirty="0">
                          <a:effectLst/>
                          <a:latin typeface="David" panose="020E0502060401010101" pitchFamily="34" charset="-79"/>
                          <a:cs typeface="David" panose="020E0502060401010101" pitchFamily="34" charset="-79"/>
                        </a:rPr>
                        <a:t>ביתן</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1">
                        <a:spcAft>
                          <a:spcPts val="0"/>
                        </a:spcAft>
                      </a:pPr>
                      <a:r>
                        <a:rPr lang="he-IL" sz="1600">
                          <a:effectLst/>
                          <a:latin typeface="David" panose="020E0502060401010101" pitchFamily="34" charset="-79"/>
                          <a:cs typeface="David" panose="020E0502060401010101" pitchFamily="34" charset="-79"/>
                        </a:rPr>
                        <a:t>שופרסל</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1">
                        <a:spcAft>
                          <a:spcPts val="0"/>
                        </a:spcAft>
                      </a:pPr>
                      <a:r>
                        <a:rPr lang="he-IL" sz="1600">
                          <a:effectLst/>
                          <a:latin typeface="David" panose="020E0502060401010101" pitchFamily="34" charset="-79"/>
                          <a:cs typeface="David" panose="020E0502060401010101" pitchFamily="34" charset="-79"/>
                        </a:rPr>
                        <a:t>אחר</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1">
                        <a:spcAft>
                          <a:spcPts val="0"/>
                        </a:spcAft>
                      </a:pPr>
                      <a:r>
                        <a:rPr lang="he-IL" sz="1600">
                          <a:effectLst/>
                          <a:latin typeface="David" panose="020E0502060401010101" pitchFamily="34" charset="-79"/>
                          <a:cs typeface="David" panose="020E0502060401010101" pitchFamily="34" charset="-79"/>
                        </a:rPr>
                        <a:t>סה"כ רשתות שיווק</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vMerge="1">
                  <a:txBody>
                    <a:bodyPr/>
                    <a:lstStyle/>
                    <a:p>
                      <a:pPr rtl="1"/>
                      <a:endParaRPr lang="he-IL"/>
                    </a:p>
                  </a:txBody>
                  <a:tcPr/>
                </a:tc>
                <a:extLst>
                  <a:ext uri="{0D108BD9-81ED-4DB2-BD59-A6C34878D82A}">
                    <a16:rowId xmlns:a16="http://schemas.microsoft.com/office/drawing/2014/main" val="3209940214"/>
                  </a:ext>
                </a:extLst>
              </a:tr>
              <a:tr h="324095">
                <a:tc>
                  <a:txBody>
                    <a:bodyPr/>
                    <a:lstStyle/>
                    <a:p>
                      <a:pPr algn="r" rtl="1">
                        <a:spcAft>
                          <a:spcPts val="0"/>
                        </a:spcAft>
                      </a:pPr>
                      <a:r>
                        <a:rPr lang="he-IL" sz="1600">
                          <a:effectLst/>
                          <a:latin typeface="David" panose="020E0502060401010101" pitchFamily="34" charset="-79"/>
                          <a:cs typeface="David" panose="020E0502060401010101" pitchFamily="34" charset="-79"/>
                        </a:rPr>
                        <a:t>מרכז</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3</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9</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40844715"/>
                  </a:ext>
                </a:extLst>
              </a:tr>
              <a:tr h="1244527">
                <a:tc>
                  <a:txBody>
                    <a:bodyPr/>
                    <a:lstStyle/>
                    <a:p>
                      <a:pPr algn="r" rtl="1">
                        <a:spcAft>
                          <a:spcPts val="0"/>
                        </a:spcAft>
                      </a:pPr>
                      <a:r>
                        <a:rPr lang="he-IL" sz="1600">
                          <a:effectLst/>
                          <a:latin typeface="David" panose="020E0502060401010101" pitchFamily="34" charset="-79"/>
                          <a:cs typeface="David" panose="020E0502060401010101" pitchFamily="34" charset="-79"/>
                        </a:rPr>
                        <a:t>ירושלים והסביבה</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4</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0</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1</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7</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15</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005227001"/>
                  </a:ext>
                </a:extLst>
              </a:tr>
              <a:tr h="324095">
                <a:tc>
                  <a:txBody>
                    <a:bodyPr/>
                    <a:lstStyle/>
                    <a:p>
                      <a:pPr algn="r" rtl="1">
                        <a:spcAft>
                          <a:spcPts val="0"/>
                        </a:spcAft>
                      </a:pPr>
                      <a:r>
                        <a:rPr lang="he-IL" sz="1600">
                          <a:effectLst/>
                          <a:latin typeface="David" panose="020E0502060401010101" pitchFamily="34" charset="-79"/>
                          <a:cs typeface="David" panose="020E0502060401010101" pitchFamily="34" charset="-79"/>
                        </a:rPr>
                        <a:t>צפון</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4</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7</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581597215"/>
                  </a:ext>
                </a:extLst>
              </a:tr>
              <a:tr h="324095">
                <a:tc>
                  <a:txBody>
                    <a:bodyPr/>
                    <a:lstStyle/>
                    <a:p>
                      <a:pPr algn="r" rtl="1">
                        <a:spcAft>
                          <a:spcPts val="0"/>
                        </a:spcAft>
                      </a:pPr>
                      <a:r>
                        <a:rPr lang="he-IL" sz="1600">
                          <a:effectLst/>
                          <a:latin typeface="David" panose="020E0502060401010101" pitchFamily="34" charset="-79"/>
                          <a:cs typeface="David" panose="020E0502060401010101" pitchFamily="34" charset="-79"/>
                        </a:rPr>
                        <a:t>שרון</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4</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7</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2606363333"/>
                  </a:ext>
                </a:extLst>
              </a:tr>
              <a:tr h="324095">
                <a:tc>
                  <a:txBody>
                    <a:bodyPr/>
                    <a:lstStyle/>
                    <a:p>
                      <a:pPr algn="r" rtl="1">
                        <a:spcAft>
                          <a:spcPts val="0"/>
                        </a:spcAft>
                      </a:pPr>
                      <a:r>
                        <a:rPr lang="he-IL" sz="1600">
                          <a:effectLst/>
                          <a:latin typeface="David" panose="020E0502060401010101" pitchFamily="34" charset="-79"/>
                          <a:cs typeface="David" panose="020E0502060401010101" pitchFamily="34" charset="-79"/>
                        </a:rPr>
                        <a:t>דרום</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4</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7</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802511965"/>
                  </a:ext>
                </a:extLst>
              </a:tr>
              <a:tr h="324095">
                <a:tc>
                  <a:txBody>
                    <a:bodyPr/>
                    <a:lstStyle/>
                    <a:p>
                      <a:pPr algn="r" rtl="1">
                        <a:spcAft>
                          <a:spcPts val="0"/>
                        </a:spcAft>
                      </a:pPr>
                      <a:r>
                        <a:rPr lang="he-IL" sz="1600">
                          <a:effectLst/>
                          <a:latin typeface="David" panose="020E0502060401010101" pitchFamily="34" charset="-79"/>
                          <a:cs typeface="David" panose="020E0502060401010101" pitchFamily="34" charset="-79"/>
                        </a:rPr>
                        <a:t>שפלה</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4</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a:effectLst/>
                          <a:latin typeface="David" panose="020E0502060401010101" pitchFamily="34" charset="-79"/>
                          <a:cs typeface="David" panose="020E0502060401010101" pitchFamily="34" charset="-79"/>
                        </a:rPr>
                        <a:t>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2</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b"/>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7</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1636544857"/>
                  </a:ext>
                </a:extLst>
              </a:tr>
              <a:tr h="622263">
                <a:tc>
                  <a:txBody>
                    <a:bodyPr/>
                    <a:lstStyle/>
                    <a:p>
                      <a:pPr algn="r" rtl="1">
                        <a:spcAft>
                          <a:spcPts val="0"/>
                        </a:spcAft>
                      </a:pPr>
                      <a:r>
                        <a:rPr lang="he-IL" sz="1600" b="1" dirty="0">
                          <a:effectLst/>
                          <a:latin typeface="David" panose="020E0502060401010101" pitchFamily="34" charset="-79"/>
                          <a:cs typeface="David" panose="020E0502060401010101" pitchFamily="34" charset="-79"/>
                        </a:rPr>
                        <a:t>כלל הארץ</a:t>
                      </a:r>
                      <a:endParaRPr lang="en-US" sz="1600" b="1"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26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6</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12</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10</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10</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a:effectLst/>
                          <a:latin typeface="David" panose="020E0502060401010101" pitchFamily="34" charset="-79"/>
                          <a:cs typeface="David" panose="020E0502060401010101" pitchFamily="34" charset="-79"/>
                        </a:rPr>
                        <a:t>11</a:t>
                      </a:r>
                      <a:endParaRPr lang="en-US" sz="160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13</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44</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tc>
                  <a:txBody>
                    <a:bodyPr/>
                    <a:lstStyle/>
                    <a:p>
                      <a:pPr algn="ctr" rtl="0">
                        <a:spcAft>
                          <a:spcPts val="0"/>
                        </a:spcAft>
                      </a:pPr>
                      <a:r>
                        <a:rPr lang="en-US" sz="1600" dirty="0">
                          <a:effectLst/>
                          <a:latin typeface="David" panose="020E0502060401010101" pitchFamily="34" charset="-79"/>
                          <a:cs typeface="David" panose="020E0502060401010101" pitchFamily="34" charset="-79"/>
                        </a:rPr>
                        <a:t>100</a:t>
                      </a:r>
                      <a:endParaRPr lang="en-US" sz="1600" dirty="0">
                        <a:effectLst/>
                        <a:latin typeface="David" panose="020E0502060401010101" pitchFamily="34" charset="-79"/>
                        <a:ea typeface="Times New Roman" panose="02020603050405020304" pitchFamily="18" charset="0"/>
                        <a:cs typeface="David" panose="020E0502060401010101" pitchFamily="34" charset="-79"/>
                      </a:endParaRPr>
                    </a:p>
                  </a:txBody>
                  <a:tcPr marL="68580" marR="68580" marT="0" marB="0" anchor="ctr"/>
                </a:tc>
                <a:extLst>
                  <a:ext uri="{0D108BD9-81ED-4DB2-BD59-A6C34878D82A}">
                    <a16:rowId xmlns:a16="http://schemas.microsoft.com/office/drawing/2014/main" val="4250624836"/>
                  </a:ext>
                </a:extLst>
              </a:tr>
            </a:tbl>
          </a:graphicData>
        </a:graphic>
      </p:graphicFrame>
    </p:spTree>
    <p:extLst>
      <p:ext uri="{BB962C8B-B14F-4D97-AF65-F5344CB8AC3E}">
        <p14:creationId xmlns:p14="http://schemas.microsoft.com/office/powerpoint/2010/main" val="1386433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2574258" y="501134"/>
            <a:ext cx="8725466" cy="461665"/>
          </a:xfrm>
          <a:prstGeom prst="rect">
            <a:avLst/>
          </a:prstGeom>
        </p:spPr>
        <p:txBody>
          <a:bodyPr wrap="none">
            <a:spAutoFit/>
          </a:bodyPr>
          <a:lstStyle/>
          <a:p>
            <a:r>
              <a:rPr lang="he-IL" sz="2400" b="1" dirty="0" smtClean="0">
                <a:solidFill>
                  <a:srgbClr val="002060"/>
                </a:solidFill>
                <a:latin typeface="David" panose="020E0502060401010101" pitchFamily="34" charset="-79"/>
                <a:cs typeface="David" panose="020E0502060401010101" pitchFamily="34" charset="-79"/>
              </a:rPr>
              <a:t>נספח ב'- פירוט המדגם- </a:t>
            </a:r>
            <a:r>
              <a:rPr lang="he-IL" sz="2400" b="1" dirty="0" err="1" smtClean="0">
                <a:solidFill>
                  <a:srgbClr val="FF0000"/>
                </a:solidFill>
                <a:latin typeface="David" panose="020E0502060401010101" pitchFamily="34" charset="-79"/>
                <a:cs typeface="David" panose="020E0502060401010101" pitchFamily="34" charset="-79"/>
              </a:rPr>
              <a:t>פארמים</a:t>
            </a:r>
            <a:r>
              <a:rPr lang="he-IL" sz="2400" b="1" dirty="0" smtClean="0">
                <a:solidFill>
                  <a:srgbClr val="FF0000"/>
                </a:solidFill>
                <a:latin typeface="David" panose="020E0502060401010101" pitchFamily="34" charset="-79"/>
                <a:cs typeface="David" panose="020E0502060401010101" pitchFamily="34" charset="-79"/>
              </a:rPr>
              <a:t> פרטיים </a:t>
            </a:r>
            <a:r>
              <a:rPr lang="he-IL" sz="2400" b="1" dirty="0" smtClean="0">
                <a:solidFill>
                  <a:srgbClr val="002060"/>
                </a:solidFill>
                <a:latin typeface="David" panose="020E0502060401010101" pitchFamily="34" charset="-79"/>
                <a:cs typeface="David" panose="020E0502060401010101" pitchFamily="34" charset="-79"/>
              </a:rPr>
              <a:t>ורשתות שיווק אחרות - </a:t>
            </a:r>
            <a:r>
              <a:rPr lang="he-IL" sz="2400" b="1" u="sng" dirty="0" smtClean="0">
                <a:solidFill>
                  <a:srgbClr val="FF0000"/>
                </a:solidFill>
                <a:latin typeface="David" panose="020E0502060401010101" pitchFamily="34" charset="-79"/>
                <a:cs typeface="David" panose="020E0502060401010101" pitchFamily="34" charset="-79"/>
              </a:rPr>
              <a:t>להשלמה</a:t>
            </a:r>
            <a:endParaRPr lang="he-IL" sz="2400" b="1" u="sng" dirty="0">
              <a:solidFill>
                <a:srgbClr val="FF0000"/>
              </a:solidFill>
              <a:latin typeface="David" panose="020E0502060401010101" pitchFamily="34" charset="-79"/>
              <a:cs typeface="David" panose="020E0502060401010101" pitchFamily="34" charset="-79"/>
            </a:endParaRPr>
          </a:p>
        </p:txBody>
      </p:sp>
      <p:graphicFrame>
        <p:nvGraphicFramePr>
          <p:cNvPr id="4" name="טבלה 3"/>
          <p:cNvGraphicFramePr>
            <a:graphicFrameLocks noGrp="1"/>
          </p:cNvGraphicFramePr>
          <p:nvPr>
            <p:extLst>
              <p:ext uri="{D42A27DB-BD31-4B8C-83A1-F6EECF244321}">
                <p14:modId xmlns:p14="http://schemas.microsoft.com/office/powerpoint/2010/main" val="4051393656"/>
              </p:ext>
            </p:extLst>
          </p:nvPr>
        </p:nvGraphicFramePr>
        <p:xfrm>
          <a:off x="8153393" y="1612670"/>
          <a:ext cx="3146331" cy="1870365"/>
        </p:xfrm>
        <a:graphic>
          <a:graphicData uri="http://schemas.openxmlformats.org/drawingml/2006/table">
            <a:tbl>
              <a:tblPr rtl="1" firstRow="1" firstCol="1" bandRow="1">
                <a:tableStyleId>{5C22544A-7EE6-4342-B048-85BDC9FD1C3A}</a:tableStyleId>
              </a:tblPr>
              <a:tblGrid>
                <a:gridCol w="1258532">
                  <a:extLst>
                    <a:ext uri="{9D8B030D-6E8A-4147-A177-3AD203B41FA5}">
                      <a16:colId xmlns:a16="http://schemas.microsoft.com/office/drawing/2014/main" val="398515457"/>
                    </a:ext>
                  </a:extLst>
                </a:gridCol>
                <a:gridCol w="1887799">
                  <a:extLst>
                    <a:ext uri="{9D8B030D-6E8A-4147-A177-3AD203B41FA5}">
                      <a16:colId xmlns:a16="http://schemas.microsoft.com/office/drawing/2014/main" val="2819720652"/>
                    </a:ext>
                  </a:extLst>
                </a:gridCol>
              </a:tblGrid>
              <a:tr h="374073">
                <a:tc>
                  <a:txBody>
                    <a:bodyPr/>
                    <a:lstStyle/>
                    <a:p>
                      <a:pPr algn="r" rtl="1">
                        <a:spcAft>
                          <a:spcPts val="0"/>
                        </a:spcAft>
                      </a:pPr>
                      <a:r>
                        <a:rPr lang="he-IL" sz="1100" dirty="0" smtClean="0">
                          <a:effectLst/>
                          <a:latin typeface="Calibri" panose="020F0502020204030204" pitchFamily="34" charset="0"/>
                          <a:ea typeface="Calibri" panose="020F0502020204030204" pitchFamily="34" charset="0"/>
                          <a:cs typeface="Arial" panose="020B0604020202020204" pitchFamily="34" charset="0"/>
                        </a:rPr>
                        <a:t>שם הרשת</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rtl="0">
                        <a:spcAft>
                          <a:spcPts val="0"/>
                        </a:spcAft>
                      </a:pPr>
                      <a:r>
                        <a:rPr lang="he-IL" sz="1100" dirty="0" smtClean="0">
                          <a:effectLst/>
                          <a:latin typeface="Calibri" panose="020F0502020204030204" pitchFamily="34" charset="0"/>
                          <a:ea typeface="Calibri" panose="020F0502020204030204" pitchFamily="34" charset="0"/>
                          <a:cs typeface="Arial" panose="020B0604020202020204" pitchFamily="34" charset="0"/>
                        </a:rPr>
                        <a:t>מספר סניפים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729714"/>
                  </a:ext>
                </a:extLst>
              </a:tr>
              <a:tr h="374073">
                <a:tc>
                  <a:txBody>
                    <a:bodyPr/>
                    <a:lstStyle/>
                    <a:p>
                      <a:pPr algn="r" rtl="1">
                        <a:spcAft>
                          <a:spcPts val="0"/>
                        </a:spcAft>
                      </a:pPr>
                      <a:r>
                        <a:rPr lang="he-IL" sz="1100" dirty="0">
                          <a:effectLst/>
                        </a:rPr>
                        <a:t>אושר עד</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rtl="0">
                        <a:spcAft>
                          <a:spcPts val="0"/>
                        </a:spcAft>
                      </a:pPr>
                      <a:r>
                        <a:rPr lang="en-US" sz="1100" dirty="0">
                          <a:effectLst/>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943294808"/>
                  </a:ext>
                </a:extLst>
              </a:tr>
              <a:tr h="374073">
                <a:tc>
                  <a:txBody>
                    <a:bodyPr/>
                    <a:lstStyle/>
                    <a:p>
                      <a:pPr algn="r" rtl="1">
                        <a:spcAft>
                          <a:spcPts val="0"/>
                        </a:spcAft>
                      </a:pPr>
                      <a:r>
                        <a:rPr lang="he-IL" sz="1100">
                          <a:effectLst/>
                        </a:rPr>
                        <a:t>ויקטורי</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rtl="0">
                        <a:spcAft>
                          <a:spcPts val="0"/>
                        </a:spcAft>
                      </a:pPr>
                      <a:r>
                        <a:rPr lang="en-US" sz="1100" dirty="0">
                          <a:effectLst/>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67833484"/>
                  </a:ext>
                </a:extLst>
              </a:tr>
              <a:tr h="374073">
                <a:tc>
                  <a:txBody>
                    <a:bodyPr/>
                    <a:lstStyle/>
                    <a:p>
                      <a:pPr algn="r" rtl="1">
                        <a:spcAft>
                          <a:spcPts val="0"/>
                        </a:spcAft>
                      </a:pPr>
                      <a:r>
                        <a:rPr lang="he-IL" sz="1100">
                          <a:effectLst/>
                        </a:rPr>
                        <a:t>מגה בעיר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rtl="0">
                        <a:spcAft>
                          <a:spcPts val="0"/>
                        </a:spcAft>
                      </a:pPr>
                      <a:r>
                        <a:rPr lang="en-US" sz="1100" dirty="0">
                          <a:effectLst/>
                        </a:rPr>
                        <a:t>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650337983"/>
                  </a:ext>
                </a:extLst>
              </a:tr>
              <a:tr h="374073">
                <a:tc>
                  <a:txBody>
                    <a:bodyPr/>
                    <a:lstStyle/>
                    <a:p>
                      <a:pPr algn="r" rtl="1">
                        <a:spcAft>
                          <a:spcPts val="0"/>
                        </a:spcAft>
                      </a:pPr>
                      <a:r>
                        <a:rPr lang="he-IL" sz="1100" dirty="0">
                          <a:effectLst/>
                        </a:rPr>
                        <a:t>סופר </a:t>
                      </a:r>
                      <a:r>
                        <a:rPr lang="he-IL" sz="1100" dirty="0" err="1">
                          <a:effectLst/>
                        </a:rPr>
                        <a:t>מרקדו</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rtl="0">
                        <a:spcAft>
                          <a:spcPts val="0"/>
                        </a:spcAft>
                      </a:pPr>
                      <a:r>
                        <a:rPr lang="en-US" sz="1100" dirty="0">
                          <a:effectLst/>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722415138"/>
                  </a:ext>
                </a:extLst>
              </a:tr>
            </a:tbl>
          </a:graphicData>
        </a:graphic>
      </p:graphicFrame>
    </p:spTree>
    <p:extLst>
      <p:ext uri="{BB962C8B-B14F-4D97-AF65-F5344CB8AC3E}">
        <p14:creationId xmlns:p14="http://schemas.microsoft.com/office/powerpoint/2010/main" val="8690765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6693975" y="501134"/>
            <a:ext cx="4605749" cy="461665"/>
          </a:xfrm>
          <a:prstGeom prst="rect">
            <a:avLst/>
          </a:prstGeom>
        </p:spPr>
        <p:txBody>
          <a:bodyPr wrap="none">
            <a:spAutoFit/>
          </a:bodyPr>
          <a:lstStyle/>
          <a:p>
            <a:r>
              <a:rPr lang="he-IL" sz="2400" b="1" dirty="0" smtClean="0">
                <a:solidFill>
                  <a:srgbClr val="002060"/>
                </a:solidFill>
                <a:latin typeface="David" panose="020E0502060401010101" pitchFamily="34" charset="-79"/>
                <a:cs typeface="David" panose="020E0502060401010101" pitchFamily="34" charset="-79"/>
              </a:rPr>
              <a:t>נספח ג'- משקלי ערוצי ההפצה השונים</a:t>
            </a:r>
            <a:endParaRPr lang="he-IL" sz="2400" b="1" dirty="0">
              <a:solidFill>
                <a:srgbClr val="002060"/>
              </a:solidFill>
              <a:latin typeface="David" panose="020E0502060401010101" pitchFamily="34" charset="-79"/>
              <a:cs typeface="David" panose="020E0502060401010101" pitchFamily="34" charset="-79"/>
            </a:endParaRPr>
          </a:p>
        </p:txBody>
      </p:sp>
      <p:graphicFrame>
        <p:nvGraphicFramePr>
          <p:cNvPr id="2" name="טבלה 1"/>
          <p:cNvGraphicFramePr>
            <a:graphicFrameLocks noGrp="1"/>
          </p:cNvGraphicFramePr>
          <p:nvPr>
            <p:extLst>
              <p:ext uri="{D42A27DB-BD31-4B8C-83A1-F6EECF244321}">
                <p14:modId xmlns:p14="http://schemas.microsoft.com/office/powerpoint/2010/main" val="2655502619"/>
              </p:ext>
            </p:extLst>
          </p:nvPr>
        </p:nvGraphicFramePr>
        <p:xfrm>
          <a:off x="7622772" y="1732509"/>
          <a:ext cx="3599410" cy="3886461"/>
        </p:xfrm>
        <a:graphic>
          <a:graphicData uri="http://schemas.openxmlformats.org/drawingml/2006/table">
            <a:tbl>
              <a:tblPr rtl="1" firstRow="1" firstCol="1">
                <a:tableStyleId>{69012ECD-51FC-41F1-AA8D-1B2483CD663E}</a:tableStyleId>
              </a:tblPr>
              <a:tblGrid>
                <a:gridCol w="2056805">
                  <a:extLst>
                    <a:ext uri="{9D8B030D-6E8A-4147-A177-3AD203B41FA5}">
                      <a16:colId xmlns:a16="http://schemas.microsoft.com/office/drawing/2014/main" val="4088885070"/>
                    </a:ext>
                  </a:extLst>
                </a:gridCol>
                <a:gridCol w="1542605">
                  <a:extLst>
                    <a:ext uri="{9D8B030D-6E8A-4147-A177-3AD203B41FA5}">
                      <a16:colId xmlns:a16="http://schemas.microsoft.com/office/drawing/2014/main" val="1774466320"/>
                    </a:ext>
                  </a:extLst>
                </a:gridCol>
              </a:tblGrid>
              <a:tr h="431829">
                <a:tc>
                  <a:txBody>
                    <a:bodyPr/>
                    <a:lstStyle/>
                    <a:p>
                      <a:pPr algn="ctr" rtl="1" fontAlgn="b"/>
                      <a:r>
                        <a:rPr lang="he-IL" sz="1600" u="none" strike="noStrike" dirty="0" smtClean="0">
                          <a:effectLst/>
                        </a:rPr>
                        <a:t>ערוץ מכירה</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smtClean="0">
                          <a:effectLst/>
                        </a:rPr>
                        <a:t>משקל</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74428416"/>
                  </a:ext>
                </a:extLst>
              </a:tr>
              <a:tr h="431829">
                <a:tc>
                  <a:txBody>
                    <a:bodyPr/>
                    <a:lstStyle/>
                    <a:p>
                      <a:pPr algn="ctr" rtl="1" fontAlgn="b"/>
                      <a:r>
                        <a:rPr lang="he-IL" sz="1600" u="none" strike="noStrike" dirty="0">
                          <a:effectLst/>
                        </a:rPr>
                        <a:t>סופרפארם</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31%</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862623020"/>
                  </a:ext>
                </a:extLst>
              </a:tr>
              <a:tr h="431829">
                <a:tc>
                  <a:txBody>
                    <a:bodyPr/>
                    <a:lstStyle/>
                    <a:p>
                      <a:pPr algn="ctr" rtl="0" fontAlgn="b"/>
                      <a:r>
                        <a:rPr lang="en-US" sz="1600" u="none" strike="noStrike" dirty="0">
                          <a:effectLst/>
                        </a:rPr>
                        <a:t>BE</a:t>
                      </a:r>
                      <a:endParaRPr lang="en-US"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14%</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04988574"/>
                  </a:ext>
                </a:extLst>
              </a:tr>
              <a:tr h="431829">
                <a:tc>
                  <a:txBody>
                    <a:bodyPr/>
                    <a:lstStyle/>
                    <a:p>
                      <a:pPr algn="ctr" rtl="1" fontAlgn="b"/>
                      <a:r>
                        <a:rPr lang="he-IL" sz="1600" u="none" strike="noStrike" dirty="0" err="1">
                          <a:effectLst/>
                        </a:rPr>
                        <a:t>גודפארם</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3%</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6089589"/>
                  </a:ext>
                </a:extLst>
              </a:tr>
              <a:tr h="431829">
                <a:tc>
                  <a:txBody>
                    <a:bodyPr/>
                    <a:lstStyle/>
                    <a:p>
                      <a:pPr algn="ctr" rtl="1" fontAlgn="b"/>
                      <a:r>
                        <a:rPr lang="he-IL" sz="1600" u="none" strike="noStrike" dirty="0" err="1">
                          <a:effectLst/>
                        </a:rPr>
                        <a:t>פארמים</a:t>
                      </a:r>
                      <a:r>
                        <a:rPr lang="he-IL" sz="1600" u="none" strike="noStrike" dirty="0">
                          <a:effectLst/>
                        </a:rPr>
                        <a:t> פרטיים</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1%</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08014508"/>
                  </a:ext>
                </a:extLst>
              </a:tr>
              <a:tr h="431829">
                <a:tc>
                  <a:txBody>
                    <a:bodyPr/>
                    <a:lstStyle/>
                    <a:p>
                      <a:pPr algn="ctr" rtl="1" fontAlgn="b"/>
                      <a:r>
                        <a:rPr lang="he-IL" sz="1600" u="none" strike="noStrike" dirty="0">
                          <a:effectLst/>
                        </a:rPr>
                        <a:t>שופרסל</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16%</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50849581"/>
                  </a:ext>
                </a:extLst>
              </a:tr>
              <a:tr h="431829">
                <a:tc>
                  <a:txBody>
                    <a:bodyPr/>
                    <a:lstStyle/>
                    <a:p>
                      <a:pPr algn="ctr" rtl="1" fontAlgn="b"/>
                      <a:r>
                        <a:rPr lang="he-IL" sz="1600" u="none" strike="noStrike" dirty="0">
                          <a:effectLst/>
                        </a:rPr>
                        <a:t>יינות ביתן</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8%</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02131721"/>
                  </a:ext>
                </a:extLst>
              </a:tr>
              <a:tr h="431829">
                <a:tc>
                  <a:txBody>
                    <a:bodyPr/>
                    <a:lstStyle/>
                    <a:p>
                      <a:pPr algn="ctr" rtl="1" fontAlgn="b"/>
                      <a:r>
                        <a:rPr lang="he-IL" sz="1600" u="none" strike="noStrike">
                          <a:effectLst/>
                        </a:rPr>
                        <a:t>רמי לוי</a:t>
                      </a:r>
                      <a:endParaRPr lang="he-IL" sz="1600" b="0" i="0" u="none" strike="noStrike">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5%</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88414412"/>
                  </a:ext>
                </a:extLst>
              </a:tr>
              <a:tr h="431829">
                <a:tc>
                  <a:txBody>
                    <a:bodyPr/>
                    <a:lstStyle/>
                    <a:p>
                      <a:pPr algn="ctr" rtl="1" fontAlgn="b"/>
                      <a:r>
                        <a:rPr lang="he-IL" sz="1600" u="none" strike="noStrike" dirty="0" smtClean="0">
                          <a:effectLst/>
                        </a:rPr>
                        <a:t>רשת שיווק- אחר</a:t>
                      </a:r>
                      <a:endParaRPr lang="he-IL"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rtl="0" fontAlgn="b"/>
                      <a:r>
                        <a:rPr lang="he-IL" sz="1600" u="none" strike="noStrike" dirty="0">
                          <a:effectLst/>
                        </a:rPr>
                        <a:t>23%</a:t>
                      </a:r>
                      <a:endParaRPr lang="he-IL" sz="16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84784061"/>
                  </a:ext>
                </a:extLst>
              </a:tr>
            </a:tbl>
          </a:graphicData>
        </a:graphic>
      </p:graphicFrame>
      <p:sp>
        <p:nvSpPr>
          <p:cNvPr id="5" name="TextBox 4"/>
          <p:cNvSpPr txBox="1"/>
          <p:nvPr/>
        </p:nvSpPr>
        <p:spPr>
          <a:xfrm>
            <a:off x="1770611" y="2089956"/>
            <a:ext cx="5048055" cy="3416320"/>
          </a:xfrm>
          <a:prstGeom prst="rect">
            <a:avLst/>
          </a:prstGeom>
          <a:noFill/>
        </p:spPr>
        <p:txBody>
          <a:bodyPr wrap="square" rtlCol="1">
            <a:spAutoFit/>
          </a:bodyPr>
          <a:lstStyle/>
          <a:p>
            <a:r>
              <a:rPr lang="he-IL" dirty="0" smtClean="0"/>
              <a:t>בהתאם לנתוני </a:t>
            </a:r>
            <a:r>
              <a:rPr lang="he-IL" dirty="0" err="1" smtClean="0"/>
              <a:t>נילסן</a:t>
            </a:r>
            <a:r>
              <a:rPr lang="he-IL" dirty="0" smtClean="0"/>
              <a:t> (2018), נתחי השוק לפי ערוצי המכירה הינם:</a:t>
            </a:r>
          </a:p>
          <a:p>
            <a:pPr marL="285750" indent="-285750">
              <a:buFont typeface="Arial" panose="020B0604020202020204" pitchFamily="34" charset="0"/>
              <a:buChar char="•"/>
            </a:pPr>
            <a:r>
              <a:rPr lang="he-IL" dirty="0" smtClean="0"/>
              <a:t>קמעונאים: 52%</a:t>
            </a:r>
          </a:p>
          <a:p>
            <a:pPr marL="285750" indent="-285750">
              <a:buFont typeface="Arial" panose="020B0604020202020204" pitchFamily="34" charset="0"/>
              <a:buChar char="•"/>
            </a:pPr>
            <a:r>
              <a:rPr lang="he-IL" dirty="0" err="1" smtClean="0"/>
              <a:t>פארמים</a:t>
            </a:r>
            <a:r>
              <a:rPr lang="he-IL" dirty="0" smtClean="0"/>
              <a:t>: 48%</a:t>
            </a:r>
          </a:p>
          <a:p>
            <a:endParaRPr lang="he-IL" dirty="0"/>
          </a:p>
          <a:p>
            <a:r>
              <a:rPr lang="he-IL" dirty="0" smtClean="0"/>
              <a:t>רשתות השיווק:</a:t>
            </a:r>
          </a:p>
          <a:p>
            <a:r>
              <a:rPr lang="he-IL" dirty="0" smtClean="0"/>
              <a:t>משקל הרשתות נקבע לפי נתחי השוק</a:t>
            </a:r>
          </a:p>
          <a:p>
            <a:endParaRPr lang="he-IL" dirty="0"/>
          </a:p>
          <a:p>
            <a:r>
              <a:rPr lang="he-IL" dirty="0" smtClean="0"/>
              <a:t>רשתות </a:t>
            </a:r>
            <a:r>
              <a:rPr lang="he-IL" dirty="0" err="1" smtClean="0"/>
              <a:t>הפארם</a:t>
            </a:r>
            <a:r>
              <a:rPr lang="he-IL" dirty="0" smtClean="0"/>
              <a:t>:</a:t>
            </a:r>
          </a:p>
          <a:p>
            <a:r>
              <a:rPr lang="he-IL" dirty="0" smtClean="0"/>
              <a:t>נתח השוק של סופר פארם גבוה ב-140%</a:t>
            </a:r>
            <a:r>
              <a:rPr lang="en-US" dirty="0" smtClean="0"/>
              <a:t> </a:t>
            </a:r>
            <a:r>
              <a:rPr lang="he-IL" dirty="0" smtClean="0"/>
              <a:t>מרשת </a:t>
            </a:r>
            <a:r>
              <a:rPr lang="en-US" dirty="0" smtClean="0"/>
              <a:t>BE</a:t>
            </a:r>
            <a:r>
              <a:rPr lang="he-IL" dirty="0" smtClean="0"/>
              <a:t>, וגדול פי 10 </a:t>
            </a:r>
            <a:r>
              <a:rPr lang="he-IL" dirty="0" err="1" smtClean="0"/>
              <a:t>מגוד</a:t>
            </a:r>
            <a:r>
              <a:rPr lang="he-IL" dirty="0" smtClean="0"/>
              <a:t> פארם.</a:t>
            </a:r>
            <a:endParaRPr lang="he-IL" dirty="0"/>
          </a:p>
          <a:p>
            <a:pPr marL="285750" indent="-285750">
              <a:buFont typeface="Arial" panose="020B0604020202020204" pitchFamily="34" charset="0"/>
              <a:buChar char="•"/>
            </a:pPr>
            <a:endParaRPr lang="he-IL" dirty="0"/>
          </a:p>
        </p:txBody>
      </p:sp>
    </p:spTree>
    <p:extLst>
      <p:ext uri="{BB962C8B-B14F-4D97-AF65-F5344CB8AC3E}">
        <p14:creationId xmlns:p14="http://schemas.microsoft.com/office/powerpoint/2010/main" val="1632000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35200" y="403372"/>
            <a:ext cx="9186332" cy="496060"/>
          </a:xfrm>
        </p:spPr>
        <p:txBody>
          <a:bodyPr>
            <a:normAutofit/>
          </a:bodyPr>
          <a:lstStyle/>
          <a:p>
            <a:r>
              <a:rPr lang="he-IL" sz="2400" b="1" dirty="0">
                <a:solidFill>
                  <a:schemeClr val="accent1">
                    <a:lumMod val="50000"/>
                  </a:schemeClr>
                </a:solidFill>
                <a:latin typeface="David" panose="020E0502060401010101" pitchFamily="34" charset="-79"/>
                <a:cs typeface="David" panose="020E0502060401010101" pitchFamily="34" charset="-79"/>
              </a:rPr>
              <a:t>סקר מחירים במוצרי </a:t>
            </a:r>
            <a:r>
              <a:rPr lang="he-IL" sz="2400" b="1" dirty="0" smtClean="0">
                <a:solidFill>
                  <a:schemeClr val="accent1">
                    <a:lumMod val="50000"/>
                  </a:schemeClr>
                </a:solidFill>
                <a:latin typeface="David" panose="020E0502060401010101" pitchFamily="34" charset="-79"/>
                <a:cs typeface="David" panose="020E0502060401010101" pitchFamily="34" charset="-79"/>
              </a:rPr>
              <a:t>טואלטיקה </a:t>
            </a:r>
            <a:r>
              <a:rPr lang="he-IL" sz="2400" b="1" dirty="0" err="1" smtClean="0">
                <a:solidFill>
                  <a:schemeClr val="accent1">
                    <a:lumMod val="50000"/>
                  </a:schemeClr>
                </a:solidFill>
                <a:latin typeface="David" panose="020E0502060401010101" pitchFamily="34" charset="-79"/>
                <a:cs typeface="David" panose="020E0502060401010101" pitchFamily="34" charset="-79"/>
              </a:rPr>
              <a:t>ונקיון</a:t>
            </a:r>
            <a:r>
              <a:rPr lang="he-IL" sz="2400" b="1" dirty="0" smtClean="0">
                <a:solidFill>
                  <a:schemeClr val="accent1">
                    <a:lumMod val="50000"/>
                  </a:schemeClr>
                </a:solidFill>
                <a:latin typeface="David" panose="020E0502060401010101" pitchFamily="34" charset="-79"/>
                <a:cs typeface="David" panose="020E0502060401010101" pitchFamily="34" charset="-79"/>
              </a:rPr>
              <a:t> </a:t>
            </a:r>
            <a:r>
              <a:rPr lang="he-IL" sz="2400" b="1" dirty="0">
                <a:solidFill>
                  <a:schemeClr val="accent1">
                    <a:lumMod val="50000"/>
                  </a:schemeClr>
                </a:solidFill>
                <a:latin typeface="David" panose="020E0502060401010101" pitchFamily="34" charset="-79"/>
                <a:cs typeface="David" panose="020E0502060401010101" pitchFamily="34" charset="-79"/>
              </a:rPr>
              <a:t>נבחרים </a:t>
            </a:r>
            <a:r>
              <a:rPr lang="he-IL" sz="2400" b="1" dirty="0">
                <a:solidFill>
                  <a:schemeClr val="tx2"/>
                </a:solidFill>
                <a:latin typeface="David" panose="020E0502060401010101" pitchFamily="34" charset="-79"/>
                <a:cs typeface="David" panose="020E0502060401010101" pitchFamily="34" charset="-79"/>
              </a:rPr>
              <a:t>-</a:t>
            </a:r>
            <a:r>
              <a:rPr lang="he-IL" sz="2400" b="1" dirty="0" smtClean="0">
                <a:solidFill>
                  <a:schemeClr val="tx2"/>
                </a:solidFill>
                <a:latin typeface="David" panose="020E0502060401010101" pitchFamily="34" charset="-79"/>
                <a:cs typeface="David" panose="020E0502060401010101" pitchFamily="34" charset="-79"/>
              </a:rPr>
              <a:t> רקע</a:t>
            </a:r>
            <a:endParaRPr lang="he-IL" sz="2400" b="1" dirty="0">
              <a:solidFill>
                <a:schemeClr val="tx2"/>
              </a:solidFill>
              <a:latin typeface="David" panose="020E0502060401010101" pitchFamily="34" charset="-79"/>
              <a:cs typeface="David" panose="020E0502060401010101" pitchFamily="34" charset="-79"/>
            </a:endParaRPr>
          </a:p>
        </p:txBody>
      </p:sp>
      <p:sp>
        <p:nvSpPr>
          <p:cNvPr id="3" name="TextBox 2"/>
          <p:cNvSpPr txBox="1"/>
          <p:nvPr/>
        </p:nvSpPr>
        <p:spPr>
          <a:xfrm>
            <a:off x="601288" y="899432"/>
            <a:ext cx="11001375" cy="5355312"/>
          </a:xfrm>
          <a:prstGeom prst="rect">
            <a:avLst/>
          </a:prstGeom>
          <a:noFill/>
        </p:spPr>
        <p:txBody>
          <a:bodyPr wrap="square" rtlCol="1">
            <a:spAutoFit/>
          </a:bodyPr>
          <a:lstStyle/>
          <a:p>
            <a:pPr marL="285750" indent="-285750">
              <a:buFont typeface="Arial" panose="020B0604020202020204" pitchFamily="34" charset="0"/>
              <a:buChar char="•"/>
            </a:pPr>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במסגרת </a:t>
            </a:r>
            <a:r>
              <a:rPr lang="he-IL" dirty="0">
                <a:latin typeface="David" panose="020E0502060401010101" pitchFamily="34" charset="-79"/>
                <a:cs typeface="David" panose="020E0502060401010101" pitchFamily="34" charset="-79"/>
              </a:rPr>
              <a:t>הפעולות להפחתת יוקר המחיה במשק הישראלי ועל רקע נתוני המחירים במוצרי טואלטיקה ערכה המועצה לצרכנות בשיתוף משרד הכלכלה והתעשייה סקר </a:t>
            </a:r>
            <a:r>
              <a:rPr lang="he-IL" dirty="0" smtClean="0">
                <a:latin typeface="David" panose="020E0502060401010101" pitchFamily="34" charset="-79"/>
                <a:cs typeface="David" panose="020E0502060401010101" pitchFamily="34" charset="-79"/>
              </a:rPr>
              <a:t>מחירים והשוואה בין ערוצי המכר של </a:t>
            </a:r>
            <a:r>
              <a:rPr lang="he-IL" dirty="0" err="1" smtClean="0">
                <a:latin typeface="David" panose="020E0502060401010101" pitchFamily="34" charset="-79"/>
                <a:cs typeface="David" panose="020E0502060401010101" pitchFamily="34" charset="-79"/>
              </a:rPr>
              <a:t>פארמה</a:t>
            </a:r>
            <a:r>
              <a:rPr lang="he-IL" dirty="0" smtClean="0">
                <a:latin typeface="David" panose="020E0502060401010101" pitchFamily="34" charset="-79"/>
                <a:cs typeface="David" panose="020E0502060401010101" pitchFamily="34" charset="-79"/>
              </a:rPr>
              <a:t> </a:t>
            </a:r>
            <a:r>
              <a:rPr lang="he-IL" dirty="0" err="1" smtClean="0">
                <a:latin typeface="David" panose="020E0502060401010101" pitchFamily="34" charset="-79"/>
                <a:cs typeface="David" panose="020E0502060401010101" pitchFamily="34" charset="-79"/>
              </a:rPr>
              <a:t>ונקיון</a:t>
            </a:r>
            <a:r>
              <a:rPr lang="he-IL" dirty="0" smtClean="0">
                <a:latin typeface="David" panose="020E0502060401010101" pitchFamily="34" charset="-79"/>
                <a:cs typeface="David" panose="020E0502060401010101" pitchFamily="34" charset="-79"/>
              </a:rPr>
              <a:t>*.</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הסקר נערך בחודשים יולי אוגוסט 2019 וכלל מגוון קטגוריות נבחרות בערוצי מכר שונים. </a:t>
            </a:r>
          </a:p>
          <a:p>
            <a:endParaRPr lang="he-IL" dirty="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נתוני הסקר מבוססים על ביקורים בפועל ברשתות ובחנויות הנדגמות, הדגימה בוצעה ע"י חברת דיאלוג.</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מטרת הניתוח המוצג הנה לייצר </a:t>
            </a:r>
            <a:r>
              <a:rPr lang="he-IL" dirty="0">
                <a:latin typeface="David" panose="020E0502060401010101" pitchFamily="34" charset="-79"/>
                <a:cs typeface="David" panose="020E0502060401010101" pitchFamily="34" charset="-79"/>
              </a:rPr>
              <a:t>תמונת מצב אודות רמות המחירים של מוצרים </a:t>
            </a:r>
            <a:r>
              <a:rPr lang="he-IL" dirty="0" smtClean="0">
                <a:latin typeface="David" panose="020E0502060401010101" pitchFamily="34" charset="-79"/>
                <a:cs typeface="David" panose="020E0502060401010101" pitchFamily="34" charset="-79"/>
              </a:rPr>
              <a:t>אלה בהינתן התמורות בשוק </a:t>
            </a:r>
            <a:r>
              <a:rPr lang="he-IL" dirty="0" err="1" smtClean="0">
                <a:latin typeface="David" panose="020E0502060401010101" pitchFamily="34" charset="-79"/>
                <a:cs typeface="David" panose="020E0502060401010101" pitchFamily="34" charset="-79"/>
              </a:rPr>
              <a:t>הפארם</a:t>
            </a:r>
            <a:r>
              <a:rPr lang="he-IL" dirty="0" smtClean="0">
                <a:latin typeface="David" panose="020E0502060401010101" pitchFamily="34" charset="-79"/>
                <a:cs typeface="David" panose="020E0502060401010101" pitchFamily="34" charset="-79"/>
              </a:rPr>
              <a:t> בישראל </a:t>
            </a:r>
            <a:r>
              <a:rPr lang="he-IL" dirty="0">
                <a:latin typeface="David" panose="020E0502060401010101" pitchFamily="34" charset="-79"/>
                <a:cs typeface="David" panose="020E0502060401010101" pitchFamily="34" charset="-79"/>
              </a:rPr>
              <a:t>ובחינת קיומו של פער מחירים בין ערוצי המכירה השונים בפריסה גיאוגרפית </a:t>
            </a:r>
            <a:r>
              <a:rPr lang="he-IL" dirty="0" smtClean="0">
                <a:latin typeface="David" panose="020E0502060401010101" pitchFamily="34" charset="-79"/>
                <a:cs typeface="David" panose="020E0502060401010101" pitchFamily="34" charset="-79"/>
              </a:rPr>
              <a:t>רחבה. לפיכך, הסקר נבנה בדומה לסקר קודם שבוצע על ידי משרד הכלכלה במהלך 2017.</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העבודה מבוססת על מתודולוגיה מקצועית סדורה אשר כללה בחירת פרטים תוך התייחסות למספר פרמטרים מצטברים: א. בחירת קטגוריות המהוות נתח שוק משמעותי בעולם הטיפוח </a:t>
            </a:r>
            <a:r>
              <a:rPr lang="he-IL" dirty="0" err="1" smtClean="0">
                <a:latin typeface="David" panose="020E0502060401010101" pitchFamily="34" charset="-79"/>
                <a:cs typeface="David" panose="020E0502060401010101" pitchFamily="34" charset="-79"/>
              </a:rPr>
              <a:t>והנקיון</a:t>
            </a:r>
            <a:r>
              <a:rPr lang="he-IL" dirty="0" smtClean="0">
                <a:latin typeface="David" panose="020E0502060401010101" pitchFamily="34" charset="-79"/>
                <a:cs typeface="David" panose="020E0502060401010101" pitchFamily="34" charset="-79"/>
              </a:rPr>
              <a:t>. ב. מוצרים ספציפיים בעלי נתח שוק משמעותי מתוך הקטגוריות הנבחרות. ג. שמירה על מגוון של יצרנים ומותגים. ד. זמינות הנתונים. </a:t>
            </a:r>
          </a:p>
          <a:p>
            <a:endParaRPr lang="he-IL" dirty="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הסקר </a:t>
            </a:r>
            <a:r>
              <a:rPr lang="he-IL" dirty="0">
                <a:latin typeface="David" panose="020E0502060401010101" pitchFamily="34" charset="-79"/>
                <a:cs typeface="David" panose="020E0502060401010101" pitchFamily="34" charset="-79"/>
              </a:rPr>
              <a:t>כלל מדגם רחב של </a:t>
            </a:r>
            <a:r>
              <a:rPr lang="he-IL" dirty="0" smtClean="0">
                <a:latin typeface="David" panose="020E0502060401010101" pitchFamily="34" charset="-79"/>
                <a:cs typeface="David" panose="020E0502060401010101" pitchFamily="34" charset="-79"/>
              </a:rPr>
              <a:t>ערוצי מכירה הכוללים את רשתות וחנויות </a:t>
            </a:r>
            <a:r>
              <a:rPr lang="he-IL" dirty="0" err="1" smtClean="0">
                <a:latin typeface="David" panose="020E0502060401010101" pitchFamily="34" charset="-79"/>
                <a:cs typeface="David" panose="020E0502060401010101" pitchFamily="34" charset="-79"/>
              </a:rPr>
              <a:t>הפארם</a:t>
            </a:r>
            <a:r>
              <a:rPr lang="he-IL" dirty="0" smtClean="0">
                <a:latin typeface="David" panose="020E0502060401010101" pitchFamily="34" charset="-79"/>
                <a:cs typeface="David" panose="020E0502060401010101" pitchFamily="34" charset="-79"/>
              </a:rPr>
              <a:t> </a:t>
            </a:r>
            <a:r>
              <a:rPr lang="he-IL" dirty="0">
                <a:latin typeface="David" panose="020E0502060401010101" pitchFamily="34" charset="-79"/>
                <a:cs typeface="David" panose="020E0502060401010101" pitchFamily="34" charset="-79"/>
              </a:rPr>
              <a:t>הגדולות </a:t>
            </a:r>
            <a:r>
              <a:rPr lang="he-IL" dirty="0" smtClean="0">
                <a:latin typeface="David" panose="020E0502060401010101" pitchFamily="34" charset="-79"/>
                <a:cs typeface="David" panose="020E0502060401010101" pitchFamily="34" charset="-79"/>
              </a:rPr>
              <a:t>והקטנות ורשתות השיווק השונות. כמו כן, המדגם כלל התייחסות לפריסה גיאוגרפית מייצגת.</a:t>
            </a:r>
          </a:p>
          <a:p>
            <a:endParaRPr lang="en-US"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0587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35200" y="403372"/>
            <a:ext cx="9186332" cy="496060"/>
          </a:xfrm>
        </p:spPr>
        <p:txBody>
          <a:bodyPr>
            <a:normAutofit/>
          </a:bodyPr>
          <a:lstStyle/>
          <a:p>
            <a:r>
              <a:rPr lang="he-IL" sz="2400" b="1" dirty="0">
                <a:solidFill>
                  <a:schemeClr val="accent1">
                    <a:lumMod val="50000"/>
                  </a:schemeClr>
                </a:solidFill>
                <a:latin typeface="David" panose="020E0502060401010101" pitchFamily="34" charset="-79"/>
                <a:cs typeface="David" panose="020E0502060401010101" pitchFamily="34" charset="-79"/>
              </a:rPr>
              <a:t>סקר מחירים במוצרי טואלטיקה נבחרים </a:t>
            </a:r>
            <a:r>
              <a:rPr lang="he-IL" sz="2400" b="1" dirty="0">
                <a:solidFill>
                  <a:schemeClr val="tx2"/>
                </a:solidFill>
                <a:latin typeface="David" panose="020E0502060401010101" pitchFamily="34" charset="-79"/>
                <a:cs typeface="David" panose="020E0502060401010101" pitchFamily="34" charset="-79"/>
              </a:rPr>
              <a:t>– מתודולוגיה</a:t>
            </a:r>
          </a:p>
        </p:txBody>
      </p:sp>
      <p:sp>
        <p:nvSpPr>
          <p:cNvPr id="3" name="TextBox 2"/>
          <p:cNvSpPr txBox="1"/>
          <p:nvPr/>
        </p:nvSpPr>
        <p:spPr>
          <a:xfrm>
            <a:off x="609600" y="1054985"/>
            <a:ext cx="11001375" cy="5078313"/>
          </a:xfrm>
          <a:prstGeom prst="rect">
            <a:avLst/>
          </a:prstGeom>
          <a:noFill/>
        </p:spPr>
        <p:txBody>
          <a:bodyPr wrap="square" rtlCol="1">
            <a:spAutoFit/>
          </a:bodyPr>
          <a:lstStyle/>
          <a:p>
            <a:pPr marL="285750" indent="-285750">
              <a:lnSpc>
                <a:spcPct val="150000"/>
              </a:lnSpc>
              <a:buFont typeface="Arial" panose="020B0604020202020204" pitchFamily="34" charset="0"/>
              <a:buChar char="•"/>
            </a:pPr>
            <a:r>
              <a:rPr lang="he-IL" b="1" dirty="0">
                <a:latin typeface="David" panose="020E0502060401010101" pitchFamily="34" charset="-79"/>
                <a:cs typeface="David" panose="020E0502060401010101" pitchFamily="34" charset="-79"/>
              </a:rPr>
              <a:t>גודל המדגם- </a:t>
            </a:r>
            <a:r>
              <a:rPr lang="he-IL" dirty="0">
                <a:latin typeface="David" panose="020E0502060401010101" pitchFamily="34" charset="-79"/>
                <a:cs typeface="David" panose="020E0502060401010101" pitchFamily="34" charset="-79"/>
              </a:rPr>
              <a:t>הניתוח מבוסס על סקר שבוצע </a:t>
            </a:r>
            <a:r>
              <a:rPr lang="he-IL" dirty="0" smtClean="0">
                <a:latin typeface="David" panose="020E0502060401010101" pitchFamily="34" charset="-79"/>
                <a:cs typeface="David" panose="020E0502060401010101" pitchFamily="34" charset="-79"/>
              </a:rPr>
              <a:t>ב-100 </a:t>
            </a:r>
            <a:r>
              <a:rPr lang="he-IL" dirty="0">
                <a:latin typeface="David" panose="020E0502060401010101" pitchFamily="34" charset="-79"/>
                <a:cs typeface="David" panose="020E0502060401010101" pitchFamily="34" charset="-79"/>
              </a:rPr>
              <a:t>סניפים שונים של רשתות הפארם, רשתות שיווק מזון </a:t>
            </a:r>
            <a:r>
              <a:rPr lang="he-IL" dirty="0" err="1">
                <a:latin typeface="David" panose="020E0502060401010101" pitchFamily="34" charset="-79"/>
                <a:cs typeface="David" panose="020E0502060401010101" pitchFamily="34" charset="-79"/>
              </a:rPr>
              <a:t>ופארמים</a:t>
            </a:r>
            <a:r>
              <a:rPr lang="he-IL" dirty="0">
                <a:latin typeface="David" panose="020E0502060401010101" pitchFamily="34" charset="-79"/>
                <a:cs typeface="David" panose="020E0502060401010101" pitchFamily="34" charset="-79"/>
              </a:rPr>
              <a:t> קטנים.</a:t>
            </a:r>
          </a:p>
          <a:p>
            <a:pPr marL="285750" indent="-285750">
              <a:lnSpc>
                <a:spcPct val="150000"/>
              </a:lnSpc>
              <a:buFont typeface="Arial" panose="020B0604020202020204" pitchFamily="34" charset="0"/>
              <a:buChar char="•"/>
            </a:pPr>
            <a:r>
              <a:rPr lang="he-IL" b="1" dirty="0">
                <a:latin typeface="David" panose="020E0502060401010101" pitchFamily="34" charset="-79"/>
                <a:cs typeface="David" panose="020E0502060401010101" pitchFamily="34" charset="-79"/>
              </a:rPr>
              <a:t>פריסה גיאוגרפית- </a:t>
            </a:r>
            <a:r>
              <a:rPr lang="he-IL" dirty="0">
                <a:latin typeface="David" panose="020E0502060401010101" pitchFamily="34" charset="-79"/>
                <a:cs typeface="David" panose="020E0502060401010101" pitchFamily="34" charset="-79"/>
              </a:rPr>
              <a:t>הבחינה נעשתה בפריסה ארצית רחבה במרכז, ירושלים, צפון, דרום, שרון ושפלה.</a:t>
            </a:r>
          </a:p>
          <a:p>
            <a:pPr marL="285750" indent="-285750">
              <a:lnSpc>
                <a:spcPct val="150000"/>
              </a:lnSpc>
              <a:buFont typeface="Arial" panose="020B0604020202020204" pitchFamily="34" charset="0"/>
              <a:buChar char="•"/>
            </a:pPr>
            <a:r>
              <a:rPr lang="he-IL" b="1" dirty="0">
                <a:latin typeface="David" panose="020E0502060401010101" pitchFamily="34" charset="-79"/>
                <a:cs typeface="David" panose="020E0502060401010101" pitchFamily="34" charset="-79"/>
              </a:rPr>
              <a:t>סוגי החנויות והרשתות </a:t>
            </a:r>
            <a:r>
              <a:rPr lang="he-IL" dirty="0">
                <a:latin typeface="David" panose="020E0502060401010101" pitchFamily="34" charset="-79"/>
                <a:cs typeface="David" panose="020E0502060401010101" pitchFamily="34" charset="-79"/>
              </a:rPr>
              <a:t>- נבחנו 4 ערוצי הפצה קמעוניים : רשתות </a:t>
            </a:r>
            <a:r>
              <a:rPr lang="he-IL" dirty="0" err="1">
                <a:latin typeface="David" panose="020E0502060401010101" pitchFamily="34" charset="-79"/>
                <a:cs typeface="David" panose="020E0502060401010101" pitchFamily="34" charset="-79"/>
              </a:rPr>
              <a:t>הפארם</a:t>
            </a:r>
            <a:r>
              <a:rPr lang="he-IL" dirty="0">
                <a:latin typeface="David" panose="020E0502060401010101" pitchFamily="34" charset="-79"/>
                <a:cs typeface="David" panose="020E0502060401010101" pitchFamily="34" charset="-79"/>
              </a:rPr>
              <a:t>, פארם קטן, רשתות שיווק מזון גדולות ורשתות שיווק מזון קטנות. </a:t>
            </a:r>
            <a:r>
              <a:rPr lang="he-IL" dirty="0" smtClean="0">
                <a:latin typeface="David" panose="020E0502060401010101" pitchFamily="34" charset="-79"/>
                <a:cs typeface="David" panose="020E0502060401010101" pitchFamily="34" charset="-79"/>
              </a:rPr>
              <a:t>המדגם חולק ל8 ערוצי מכר מרכזיים (ראה נספח א')</a:t>
            </a:r>
            <a:endParaRPr lang="he-IL" dirty="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b="1" dirty="0">
                <a:latin typeface="David" panose="020E0502060401010101" pitchFamily="34" charset="-79"/>
                <a:cs typeface="David" panose="020E0502060401010101" pitchFamily="34" charset="-79"/>
              </a:rPr>
              <a:t>סל ההשוואה- </a:t>
            </a:r>
            <a:r>
              <a:rPr lang="he-IL" dirty="0" smtClean="0">
                <a:latin typeface="David" panose="020E0502060401010101" pitchFamily="34" charset="-79"/>
                <a:cs typeface="David" panose="020E0502060401010101" pitchFamily="34" charset="-79"/>
              </a:rPr>
              <a:t>מבין 61 מוצרים שונים </a:t>
            </a:r>
            <a:r>
              <a:rPr lang="he-IL" dirty="0">
                <a:latin typeface="David" panose="020E0502060401010101" pitchFamily="34" charset="-79"/>
                <a:cs typeface="David" panose="020E0502060401010101" pitchFamily="34" charset="-79"/>
              </a:rPr>
              <a:t>שנסקרו, </a:t>
            </a:r>
            <a:r>
              <a:rPr lang="he-IL" dirty="0" smtClean="0">
                <a:latin typeface="David" panose="020E0502060401010101" pitchFamily="34" charset="-79"/>
                <a:cs typeface="David" panose="020E0502060401010101" pitchFamily="34" charset="-79"/>
              </a:rPr>
              <a:t>43 </a:t>
            </a:r>
            <a:r>
              <a:rPr lang="he-IL" dirty="0">
                <a:latin typeface="David" panose="020E0502060401010101" pitchFamily="34" charset="-79"/>
                <a:cs typeface="David" panose="020E0502060401010101" pitchFamily="34" charset="-79"/>
              </a:rPr>
              <a:t>נמצאו בכל 4 ערוצי ההפצה השונים ובכלל סניפי רשתות </a:t>
            </a:r>
            <a:r>
              <a:rPr lang="he-IL" dirty="0" err="1">
                <a:latin typeface="David" panose="020E0502060401010101" pitchFamily="34" charset="-79"/>
                <a:cs typeface="David" panose="020E0502060401010101" pitchFamily="34" charset="-79"/>
              </a:rPr>
              <a:t>הפארם</a:t>
            </a:r>
            <a:r>
              <a:rPr lang="he-IL" dirty="0">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הגדולות ועליהם ממוקדת סקירה זו.</a:t>
            </a:r>
          </a:p>
          <a:p>
            <a:pPr marL="285750" indent="-285750">
              <a:lnSpc>
                <a:spcPct val="150000"/>
              </a:lnSpc>
              <a:buFont typeface="Arial" panose="020B0604020202020204" pitchFamily="34" charset="0"/>
              <a:buChar char="•"/>
            </a:pPr>
            <a:r>
              <a:rPr lang="he-IL" b="1" dirty="0" smtClean="0">
                <a:latin typeface="David" panose="020E0502060401010101" pitchFamily="34" charset="-79"/>
                <a:cs typeface="David" panose="020E0502060401010101" pitchFamily="34" charset="-79"/>
              </a:rPr>
              <a:t>מבצעים</a:t>
            </a:r>
            <a:r>
              <a:rPr lang="he-IL" dirty="0" smtClean="0">
                <a:latin typeface="David" panose="020E0502060401010101" pitchFamily="34" charset="-79"/>
                <a:cs typeface="David" panose="020E0502060401010101" pitchFamily="34" charset="-79"/>
              </a:rPr>
              <a:t> – המחירים המוצגים בניתוח כוללים מבצעים לצרכן (ללא מבצעי מועדוני אשראי).</a:t>
            </a:r>
          </a:p>
          <a:p>
            <a:pPr marL="285750" indent="-285750">
              <a:lnSpc>
                <a:spcPct val="150000"/>
              </a:lnSpc>
              <a:buFont typeface="Arial" panose="020B0604020202020204" pitchFamily="34" charset="0"/>
              <a:buChar char="•"/>
            </a:pPr>
            <a:endParaRPr lang="he-IL" dirty="0" smtClean="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endParaRPr lang="he-IL" dirty="0">
              <a:latin typeface="David" panose="020E0502060401010101" pitchFamily="34" charset="-79"/>
              <a:cs typeface="David" panose="020E0502060401010101" pitchFamily="34" charset="-79"/>
            </a:endParaRPr>
          </a:p>
          <a:p>
            <a:pPr algn="just">
              <a:lnSpc>
                <a:spcPct val="150000"/>
              </a:lnSpc>
            </a:pPr>
            <a:r>
              <a:rPr lang="he-IL" b="1" dirty="0">
                <a:latin typeface="David" panose="020E0502060401010101" pitchFamily="34" charset="-79"/>
                <a:cs typeface="David" panose="020E0502060401010101" pitchFamily="34" charset="-79"/>
              </a:rPr>
              <a:t>יודגש כי הדגימה כללה ביקור חד פעמי ברשתות ובחנויות הנדגמות ואינה </a:t>
            </a:r>
            <a:r>
              <a:rPr lang="he-IL" b="1" dirty="0" smtClean="0">
                <a:latin typeface="David" panose="020E0502060401010101" pitchFamily="34" charset="-79"/>
                <a:cs typeface="David" panose="020E0502060401010101" pitchFamily="34" charset="-79"/>
              </a:rPr>
              <a:t>כוללת ניכוי </a:t>
            </a:r>
            <a:r>
              <a:rPr lang="he-IL" b="1" dirty="0">
                <a:latin typeface="David" panose="020E0502060401010101" pitchFamily="34" charset="-79"/>
                <a:cs typeface="David" panose="020E0502060401010101" pitchFamily="34" charset="-79"/>
              </a:rPr>
              <a:t>עונתיות. כמו כן, הנתונים  הינם בבחינת "צילום מצב" אשר אינו בו בכדי להוות מדגם סטטיסטי מייצג אלא אינדיקציה בלבד לשונות במחירים בערוץ הקמעונאי. </a:t>
            </a:r>
          </a:p>
          <a:p>
            <a:pPr marL="285750" indent="-285750">
              <a:lnSpc>
                <a:spcPct val="150000"/>
              </a:lnSpc>
              <a:buFont typeface="Arial" panose="020B0604020202020204" pitchFamily="34" charset="0"/>
              <a:buChar char="•"/>
            </a:pPr>
            <a:endParaRPr lang="he-IL"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943448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2400" b="1" dirty="0">
                <a:solidFill>
                  <a:srgbClr val="002060"/>
                </a:solidFill>
                <a:latin typeface="David" panose="020E0502060401010101" pitchFamily="34" charset="-79"/>
                <a:cs typeface="David" panose="020E0502060401010101" pitchFamily="34" charset="-79"/>
              </a:rPr>
              <a:t>סל ההשוואה – מוצרים נבחרים</a:t>
            </a:r>
          </a:p>
        </p:txBody>
      </p:sp>
      <p:sp>
        <p:nvSpPr>
          <p:cNvPr id="10" name="צורה חופשית 9"/>
          <p:cNvSpPr/>
          <p:nvPr/>
        </p:nvSpPr>
        <p:spPr>
          <a:xfrm>
            <a:off x="9091415" y="722111"/>
            <a:ext cx="3434051" cy="725764"/>
          </a:xfrm>
          <a:custGeom>
            <a:avLst/>
            <a:gdLst>
              <a:gd name="connsiteX0" fmla="*/ 0 w 3434051"/>
              <a:gd name="connsiteY0" fmla="*/ 0 h 725764"/>
              <a:gd name="connsiteX1" fmla="*/ 3434051 w 3434051"/>
              <a:gd name="connsiteY1" fmla="*/ 0 h 725764"/>
              <a:gd name="connsiteX2" fmla="*/ 3434051 w 3434051"/>
              <a:gd name="connsiteY2" fmla="*/ 725764 h 725764"/>
              <a:gd name="connsiteX3" fmla="*/ 0 w 3434051"/>
              <a:gd name="connsiteY3" fmla="*/ 725764 h 725764"/>
              <a:gd name="connsiteX4" fmla="*/ 0 w 3434051"/>
              <a:gd name="connsiteY4" fmla="*/ 0 h 725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4051" h="725764">
                <a:moveTo>
                  <a:pt x="0" y="0"/>
                </a:moveTo>
                <a:lnTo>
                  <a:pt x="3434051" y="0"/>
                </a:lnTo>
                <a:lnTo>
                  <a:pt x="3434051" y="725764"/>
                </a:lnTo>
                <a:lnTo>
                  <a:pt x="0" y="72576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he-IL" sz="2000" b="1" kern="1200" dirty="0" smtClean="0">
                <a:solidFill>
                  <a:schemeClr val="tx2"/>
                </a:solidFill>
                <a:latin typeface="David" panose="020E0502060401010101" pitchFamily="34" charset="-79"/>
                <a:cs typeface="David" panose="020E0502060401010101" pitchFamily="34" charset="-79"/>
              </a:rPr>
              <a:t>טואלטיקה</a:t>
            </a:r>
            <a:endParaRPr lang="he-IL" sz="2000" b="1" kern="1200" dirty="0">
              <a:solidFill>
                <a:schemeClr val="tx2"/>
              </a:solidFill>
              <a:latin typeface="David" panose="020E0502060401010101" pitchFamily="34" charset="-79"/>
              <a:cs typeface="David" panose="020E0502060401010101" pitchFamily="34" charset="-79"/>
            </a:endParaRPr>
          </a:p>
        </p:txBody>
      </p:sp>
      <p:sp>
        <p:nvSpPr>
          <p:cNvPr id="21" name="צורה חופשית 20"/>
          <p:cNvSpPr/>
          <p:nvPr/>
        </p:nvSpPr>
        <p:spPr>
          <a:xfrm>
            <a:off x="2110665" y="651402"/>
            <a:ext cx="3434051" cy="725764"/>
          </a:xfrm>
          <a:custGeom>
            <a:avLst/>
            <a:gdLst>
              <a:gd name="connsiteX0" fmla="*/ 0 w 3434051"/>
              <a:gd name="connsiteY0" fmla="*/ 0 h 725764"/>
              <a:gd name="connsiteX1" fmla="*/ 3434051 w 3434051"/>
              <a:gd name="connsiteY1" fmla="*/ 0 h 725764"/>
              <a:gd name="connsiteX2" fmla="*/ 3434051 w 3434051"/>
              <a:gd name="connsiteY2" fmla="*/ 725764 h 725764"/>
              <a:gd name="connsiteX3" fmla="*/ 0 w 3434051"/>
              <a:gd name="connsiteY3" fmla="*/ 725764 h 725764"/>
              <a:gd name="connsiteX4" fmla="*/ 0 w 3434051"/>
              <a:gd name="connsiteY4" fmla="*/ 0 h 725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4051" h="725764">
                <a:moveTo>
                  <a:pt x="0" y="0"/>
                </a:moveTo>
                <a:lnTo>
                  <a:pt x="3434051" y="0"/>
                </a:lnTo>
                <a:lnTo>
                  <a:pt x="3434051" y="725764"/>
                </a:lnTo>
                <a:lnTo>
                  <a:pt x="0" y="72576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22860" rIns="34290" bIns="22860" numCol="1" spcCol="1270" anchor="ctr" anchorCtr="0">
            <a:noAutofit/>
          </a:bodyPr>
          <a:lstStyle/>
          <a:p>
            <a:pPr lvl="0" algn="ctr" defTabSz="800100" rtl="1">
              <a:lnSpc>
                <a:spcPct val="90000"/>
              </a:lnSpc>
              <a:spcBef>
                <a:spcPct val="0"/>
              </a:spcBef>
              <a:spcAft>
                <a:spcPct val="35000"/>
              </a:spcAft>
            </a:pPr>
            <a:r>
              <a:rPr lang="he-IL" sz="2000" b="1" dirty="0" smtClean="0">
                <a:solidFill>
                  <a:schemeClr val="tx2"/>
                </a:solidFill>
                <a:latin typeface="David" panose="020E0502060401010101" pitchFamily="34" charset="-79"/>
                <a:cs typeface="David" panose="020E0502060401010101" pitchFamily="34" charset="-79"/>
              </a:rPr>
              <a:t>תינוקות</a:t>
            </a:r>
            <a:endParaRPr lang="he-IL" sz="2000" b="1" dirty="0">
              <a:solidFill>
                <a:schemeClr val="tx2"/>
              </a:solidFill>
              <a:latin typeface="David" panose="020E0502060401010101" pitchFamily="34" charset="-79"/>
              <a:cs typeface="David" panose="020E0502060401010101" pitchFamily="34" charset="-79"/>
            </a:endParaRPr>
          </a:p>
        </p:txBody>
      </p:sp>
      <p:sp>
        <p:nvSpPr>
          <p:cNvPr id="38" name="צורה חופשית 37"/>
          <p:cNvSpPr/>
          <p:nvPr/>
        </p:nvSpPr>
        <p:spPr>
          <a:xfrm>
            <a:off x="21983" y="651402"/>
            <a:ext cx="3434051" cy="725764"/>
          </a:xfrm>
          <a:custGeom>
            <a:avLst/>
            <a:gdLst>
              <a:gd name="connsiteX0" fmla="*/ 0 w 3434051"/>
              <a:gd name="connsiteY0" fmla="*/ 0 h 725764"/>
              <a:gd name="connsiteX1" fmla="*/ 3434051 w 3434051"/>
              <a:gd name="connsiteY1" fmla="*/ 0 h 725764"/>
              <a:gd name="connsiteX2" fmla="*/ 3434051 w 3434051"/>
              <a:gd name="connsiteY2" fmla="*/ 725764 h 725764"/>
              <a:gd name="connsiteX3" fmla="*/ 0 w 3434051"/>
              <a:gd name="connsiteY3" fmla="*/ 725764 h 725764"/>
              <a:gd name="connsiteX4" fmla="*/ 0 w 3434051"/>
              <a:gd name="connsiteY4" fmla="*/ 0 h 725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4051" h="725764">
                <a:moveTo>
                  <a:pt x="0" y="0"/>
                </a:moveTo>
                <a:lnTo>
                  <a:pt x="3434051" y="0"/>
                </a:lnTo>
                <a:lnTo>
                  <a:pt x="3434051" y="725764"/>
                </a:lnTo>
                <a:lnTo>
                  <a:pt x="0" y="72576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22860" rIns="34290" bIns="22860" numCol="1" spcCol="1270" anchor="ctr" anchorCtr="0">
            <a:noAutofit/>
          </a:bodyPr>
          <a:lstStyle/>
          <a:p>
            <a:pPr algn="ctr" defTabSz="800100">
              <a:lnSpc>
                <a:spcPct val="90000"/>
              </a:lnSpc>
              <a:spcBef>
                <a:spcPct val="0"/>
              </a:spcBef>
              <a:spcAft>
                <a:spcPct val="35000"/>
              </a:spcAft>
            </a:pPr>
            <a:r>
              <a:rPr lang="he-IL" sz="2000" b="1" dirty="0" smtClean="0">
                <a:solidFill>
                  <a:schemeClr val="tx2"/>
                </a:solidFill>
                <a:latin typeface="David" panose="020E0502060401010101" pitchFamily="34" charset="-79"/>
                <a:cs typeface="David" panose="020E0502060401010101" pitchFamily="34" charset="-79"/>
              </a:rPr>
              <a:t>ניקיון</a:t>
            </a:r>
            <a:endParaRPr lang="he-IL" sz="2000" b="1" dirty="0">
              <a:solidFill>
                <a:schemeClr val="tx2"/>
              </a:solidFill>
              <a:latin typeface="David" panose="020E0502060401010101" pitchFamily="34" charset="-79"/>
              <a:cs typeface="David" panose="020E0502060401010101" pitchFamily="34" charset="-79"/>
            </a:endParaRPr>
          </a:p>
        </p:txBody>
      </p:sp>
      <p:graphicFrame>
        <p:nvGraphicFramePr>
          <p:cNvPr id="5" name="טבלה 4"/>
          <p:cNvGraphicFramePr>
            <a:graphicFrameLocks noGrp="1"/>
          </p:cNvGraphicFramePr>
          <p:nvPr>
            <p:extLst>
              <p:ext uri="{D42A27DB-BD31-4B8C-83A1-F6EECF244321}">
                <p14:modId xmlns:p14="http://schemas.microsoft.com/office/powerpoint/2010/main" val="1090068593"/>
              </p:ext>
            </p:extLst>
          </p:nvPr>
        </p:nvGraphicFramePr>
        <p:xfrm>
          <a:off x="905933" y="1218171"/>
          <a:ext cx="10515599" cy="5395918"/>
        </p:xfrm>
        <a:graphic>
          <a:graphicData uri="http://schemas.openxmlformats.org/drawingml/2006/table">
            <a:tbl>
              <a:tblPr rtl="1">
                <a:tableStyleId>{5C22544A-7EE6-4342-B048-85BDC9FD1C3A}</a:tableStyleId>
              </a:tblPr>
              <a:tblGrid>
                <a:gridCol w="2228730">
                  <a:extLst>
                    <a:ext uri="{9D8B030D-6E8A-4147-A177-3AD203B41FA5}">
                      <a16:colId xmlns:a16="http://schemas.microsoft.com/office/drawing/2014/main" val="3188944001"/>
                    </a:ext>
                  </a:extLst>
                </a:gridCol>
                <a:gridCol w="2148086">
                  <a:extLst>
                    <a:ext uri="{9D8B030D-6E8A-4147-A177-3AD203B41FA5}">
                      <a16:colId xmlns:a16="http://schemas.microsoft.com/office/drawing/2014/main" val="2589577731"/>
                    </a:ext>
                  </a:extLst>
                </a:gridCol>
                <a:gridCol w="2228730">
                  <a:extLst>
                    <a:ext uri="{9D8B030D-6E8A-4147-A177-3AD203B41FA5}">
                      <a16:colId xmlns:a16="http://schemas.microsoft.com/office/drawing/2014/main" val="2628183846"/>
                    </a:ext>
                  </a:extLst>
                </a:gridCol>
                <a:gridCol w="2052778">
                  <a:extLst>
                    <a:ext uri="{9D8B030D-6E8A-4147-A177-3AD203B41FA5}">
                      <a16:colId xmlns:a16="http://schemas.microsoft.com/office/drawing/2014/main" val="2671875707"/>
                    </a:ext>
                  </a:extLst>
                </a:gridCol>
                <a:gridCol w="1857275">
                  <a:extLst>
                    <a:ext uri="{9D8B030D-6E8A-4147-A177-3AD203B41FA5}">
                      <a16:colId xmlns:a16="http://schemas.microsoft.com/office/drawing/2014/main" val="1254754995"/>
                    </a:ext>
                  </a:extLst>
                </a:gridCol>
              </a:tblGrid>
              <a:tr h="227620">
                <a:tc>
                  <a:txBody>
                    <a:bodyPr/>
                    <a:lstStyle/>
                    <a:p>
                      <a:pPr algn="ctr" rtl="1" fontAlgn="ctr"/>
                      <a:r>
                        <a:rPr lang="he-IL" sz="1100" b="1" u="none" strike="noStrike" dirty="0">
                          <a:solidFill>
                            <a:schemeClr val="accent1"/>
                          </a:solidFill>
                          <a:effectLst/>
                        </a:rPr>
                        <a:t>מרכך שיער</a:t>
                      </a:r>
                      <a:endParaRPr lang="he-IL" sz="1100" b="1" i="0" u="none" strike="noStrike" dirty="0">
                        <a:solidFill>
                          <a:schemeClr val="accent1"/>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דאודורנט גברים</a:t>
                      </a: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משחות שיניים</a:t>
                      </a: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חיתולים</a:t>
                      </a: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נייר טואלט</a:t>
                      </a: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5577731"/>
                  </a:ext>
                </a:extLst>
              </a:tr>
              <a:tr h="229896">
                <a:tc>
                  <a:txBody>
                    <a:bodyPr/>
                    <a:lstStyle/>
                    <a:p>
                      <a:pPr algn="ctr" rtl="1" fontAlgn="ctr"/>
                      <a:r>
                        <a:rPr lang="he-IL" sz="1100" u="none" strike="noStrike" dirty="0">
                          <a:effectLst/>
                        </a:rPr>
                        <a:t>מרכך פינוק לשיער רגיל 700 גרם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דאודורנט ספריי אקס </a:t>
                      </a:r>
                      <a:r>
                        <a:rPr lang="en-US" sz="1100" u="none" strike="noStrike">
                          <a:effectLst/>
                        </a:rPr>
                        <a:t>BLACK </a:t>
                      </a:r>
                      <a:r>
                        <a:rPr lang="he-IL" sz="1100" u="none" strike="noStrike">
                          <a:effectLst/>
                        </a:rPr>
                        <a:t>לגבר 150מל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משחת שיניים קולגייט משפחתי 100מל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חיתולים האגיס </a:t>
                      </a:r>
                      <a:r>
                        <a:rPr lang="he-IL" sz="1100" u="none" strike="noStrike" dirty="0" err="1">
                          <a:effectLst/>
                        </a:rPr>
                        <a:t>פרידום</a:t>
                      </a:r>
                      <a:r>
                        <a:rPr lang="he-IL" sz="1100" u="none" strike="noStrike" dirty="0">
                          <a:effectLst/>
                        </a:rPr>
                        <a:t> </a:t>
                      </a:r>
                      <a:r>
                        <a:rPr lang="he-IL" sz="1100" u="none" strike="noStrike" dirty="0" err="1">
                          <a:effectLst/>
                        </a:rPr>
                        <a:t>דריי</a:t>
                      </a:r>
                      <a:r>
                        <a:rPr lang="he-IL" sz="1100" u="none" strike="noStrike" dirty="0">
                          <a:effectLst/>
                        </a:rPr>
                        <a:t> 5 38 </a:t>
                      </a:r>
                      <a:r>
                        <a:rPr lang="he-IL" sz="1100" u="none" strike="noStrike" dirty="0" err="1">
                          <a:effectLst/>
                        </a:rPr>
                        <a:t>יח</a:t>
                      </a: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לילי נייר טואלט לבן קלאסי 32 גלילים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6741267"/>
                  </a:ext>
                </a:extLst>
              </a:tr>
              <a:tr h="229896">
                <a:tc>
                  <a:txBody>
                    <a:bodyPr/>
                    <a:lstStyle/>
                    <a:p>
                      <a:pPr algn="ctr" rtl="1" fontAlgn="ctr"/>
                      <a:r>
                        <a:rPr lang="he-IL" sz="1100" u="none" strike="noStrike">
                          <a:effectLst/>
                        </a:rPr>
                        <a:t>פנטן קונדישנר נוסחה קלאסית 600 מל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דאו.ספריי אקס </a:t>
                      </a:r>
                      <a:r>
                        <a:rPr lang="en-US" sz="1100" u="none" strike="noStrike">
                          <a:effectLst/>
                        </a:rPr>
                        <a:t>APOLLO </a:t>
                      </a:r>
                      <a:r>
                        <a:rPr lang="he-IL" sz="1100" u="none" strike="noStrike">
                          <a:effectLst/>
                        </a:rPr>
                        <a:t>לגבר 150 מל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משחת שיניים קולגייט טוטאל 100מל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חיתולים האגיס </a:t>
                      </a:r>
                      <a:r>
                        <a:rPr lang="he-IL" sz="1100" u="none" strike="noStrike" dirty="0" err="1">
                          <a:effectLst/>
                        </a:rPr>
                        <a:t>פרידום</a:t>
                      </a:r>
                      <a:r>
                        <a:rPr lang="he-IL" sz="1100" u="none" strike="noStrike" dirty="0">
                          <a:effectLst/>
                        </a:rPr>
                        <a:t> </a:t>
                      </a:r>
                      <a:r>
                        <a:rPr lang="he-IL" sz="1100" u="none" strike="noStrike" dirty="0" err="1">
                          <a:effectLst/>
                        </a:rPr>
                        <a:t>דריי</a:t>
                      </a:r>
                      <a:r>
                        <a:rPr lang="he-IL" sz="1100" u="none" strike="noStrike" dirty="0">
                          <a:effectLst/>
                        </a:rPr>
                        <a:t> 4+ 42יח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סנו סופט גמבו נייר טואלט 24 יח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73164376"/>
                  </a:ext>
                </a:extLst>
              </a:tr>
              <a:tr h="229896">
                <a:tc>
                  <a:txBody>
                    <a:bodyPr/>
                    <a:lstStyle/>
                    <a:p>
                      <a:pPr algn="ctr" rtl="1" fontAlgn="ctr"/>
                      <a:r>
                        <a:rPr lang="he-IL" sz="1100" u="none" strike="noStrike">
                          <a:effectLst/>
                        </a:rPr>
                        <a:t>קונדישנר הוואי לשיער רגיל 700 מל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ספיד סטיק 24/7 </a:t>
                      </a:r>
                      <a:r>
                        <a:rPr lang="en-US" sz="1100" u="none" strike="noStrike" dirty="0">
                          <a:effectLst/>
                        </a:rPr>
                        <a:t>FRESH RUSH </a:t>
                      </a:r>
                      <a:r>
                        <a:rPr lang="he-IL" sz="1100" u="none" strike="noStrike" dirty="0">
                          <a:effectLst/>
                        </a:rPr>
                        <a:t>גל 85 גרם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משחת שיניים קולגייט טוטאל להלבנה 100מל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טיטולים </a:t>
                      </a:r>
                      <a:r>
                        <a:rPr lang="he-IL" sz="1100" u="none" strike="noStrike" dirty="0" err="1">
                          <a:effectLst/>
                        </a:rPr>
                        <a:t>פרימיום</a:t>
                      </a:r>
                      <a:r>
                        <a:rPr lang="he-IL" sz="1100" u="none" strike="noStrike" dirty="0">
                          <a:effectLst/>
                        </a:rPr>
                        <a:t> שלב 5 36 </a:t>
                      </a:r>
                      <a:r>
                        <a:rPr lang="he-IL" sz="1100" u="none" strike="noStrike" dirty="0" err="1">
                          <a:effectLst/>
                        </a:rPr>
                        <a:t>יח</a:t>
                      </a: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a:effectLst/>
                        </a:rPr>
                        <a:t>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3755232"/>
                  </a:ext>
                </a:extLst>
              </a:tr>
              <a:tr h="270836">
                <a:tc>
                  <a:txBody>
                    <a:bodyPr/>
                    <a:lstStyle/>
                    <a:p>
                      <a:pPr algn="ctr" rtl="1" fontAlgn="ctr"/>
                      <a:r>
                        <a:rPr lang="he-IL" sz="1100" u="none" strike="noStrike">
                          <a:effectLst/>
                        </a:rPr>
                        <a:t>נקה 7 מרכך לשיער יבש 750 מל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ספיד סטיק 24/7 </a:t>
                      </a:r>
                      <a:r>
                        <a:rPr lang="en-US" sz="1100" u="none" strike="noStrike">
                          <a:effectLst/>
                        </a:rPr>
                        <a:t>COOL NIGHT</a:t>
                      </a:r>
                      <a:r>
                        <a:rPr lang="he-IL" sz="1100" u="none" strike="noStrike">
                          <a:effectLst/>
                        </a:rPr>
                        <a:t>גל 85גרם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משחת שיניים </a:t>
                      </a:r>
                      <a:r>
                        <a:rPr lang="he-IL" sz="1100" u="none" strike="noStrike" dirty="0" err="1">
                          <a:effectLst/>
                        </a:rPr>
                        <a:t>פרדונטקס</a:t>
                      </a:r>
                      <a:r>
                        <a:rPr lang="he-IL" sz="1100" u="none" strike="noStrike" dirty="0">
                          <a:effectLst/>
                        </a:rPr>
                        <a:t> גל 50 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01851772"/>
                  </a:ext>
                </a:extLst>
              </a:tr>
              <a:tr h="270836">
                <a:tc>
                  <a:txBody>
                    <a:bodyPr/>
                    <a:lstStyle/>
                    <a:p>
                      <a:pPr algn="ctr" rtl="0" fontAlgn="ctr"/>
                      <a:r>
                        <a:rPr lang="he-IL" sz="1100" u="none" strike="noStrike">
                          <a:effectLst/>
                        </a:rPr>
                        <a:t> </a:t>
                      </a:r>
                      <a:endParaRPr lang="he-IL" sz="1100" b="0" i="0" u="none" strike="noStrike">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err="1">
                          <a:effectLst/>
                        </a:rPr>
                        <a:t>גילט</a:t>
                      </a:r>
                      <a:r>
                        <a:rPr lang="he-IL" sz="1100" u="none" strike="noStrike" dirty="0">
                          <a:effectLst/>
                        </a:rPr>
                        <a:t> דאודורנט </a:t>
                      </a:r>
                      <a:r>
                        <a:rPr lang="en-US" sz="1100" u="none" strike="noStrike" dirty="0">
                          <a:effectLst/>
                        </a:rPr>
                        <a:t>CW </a:t>
                      </a:r>
                      <a:r>
                        <a:rPr lang="he-IL" sz="1100" u="none" strike="noStrike" dirty="0" err="1">
                          <a:effectLst/>
                        </a:rPr>
                        <a:t>קליר</a:t>
                      </a:r>
                      <a:r>
                        <a:rPr lang="he-IL" sz="1100" u="none" strike="noStrike" dirty="0">
                          <a:effectLst/>
                        </a:rPr>
                        <a:t> גל 70מל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8201181"/>
                  </a:ext>
                </a:extLst>
              </a:tr>
              <a:tr h="270836">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שמפו</a:t>
                      </a: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גילט דאודורנט </a:t>
                      </a:r>
                      <a:r>
                        <a:rPr lang="en-US" sz="1100" u="none" strike="noStrike">
                          <a:effectLst/>
                        </a:rPr>
                        <a:t>AI </a:t>
                      </a:r>
                      <a:r>
                        <a:rPr lang="he-IL" sz="1100" u="none" strike="noStrike">
                          <a:effectLst/>
                        </a:rPr>
                        <a:t>קליר גל 70מל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6295837"/>
                  </a:ext>
                </a:extLst>
              </a:tr>
              <a:tr h="270836">
                <a:tc>
                  <a:txBody>
                    <a:bodyPr/>
                    <a:lstStyle/>
                    <a:p>
                      <a:pPr algn="ctr" rtl="1" fontAlgn="ctr"/>
                      <a:r>
                        <a:rPr lang="he-IL" sz="1100" u="none" strike="noStrike" dirty="0">
                          <a:effectLst/>
                        </a:rPr>
                        <a:t>שמפו </a:t>
                      </a:r>
                      <a:r>
                        <a:rPr lang="he-IL" sz="1100" u="none" strike="noStrike" dirty="0" err="1">
                          <a:effectLst/>
                        </a:rPr>
                        <a:t>הד&amp;שולדרס</a:t>
                      </a:r>
                      <a:r>
                        <a:rPr lang="he-IL" sz="1100" u="none" strike="noStrike" dirty="0">
                          <a:effectLst/>
                        </a:rPr>
                        <a:t> נוסחה קלאסית 500מל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רקסונה אקסטרה קול דאוד ספריי לגבר150מל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907661"/>
                  </a:ext>
                </a:extLst>
              </a:tr>
              <a:tr h="270836">
                <a:tc>
                  <a:txBody>
                    <a:bodyPr/>
                    <a:lstStyle/>
                    <a:p>
                      <a:pPr algn="ctr" rtl="1" fontAlgn="ctr"/>
                      <a:r>
                        <a:rPr lang="he-IL" sz="1100" u="none" strike="noStrike" dirty="0">
                          <a:effectLst/>
                        </a:rPr>
                        <a:t>פינוק לשיער רגיל 700 גרם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a:effectLst/>
                        </a:rPr>
                        <a:t>אדידס 3 אקשן דריי מקס </a:t>
                      </a:r>
                      <a:r>
                        <a:rPr lang="en-US" sz="1100" u="none" strike="noStrike">
                          <a:effectLst/>
                        </a:rPr>
                        <a:t>FRESH </a:t>
                      </a:r>
                      <a:r>
                        <a:rPr lang="he-IL" sz="1100" u="none" strike="noStrike">
                          <a:effectLst/>
                        </a:rPr>
                        <a:t>לגבר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1071100"/>
                  </a:ext>
                </a:extLst>
              </a:tr>
              <a:tr h="270836">
                <a:tc>
                  <a:txBody>
                    <a:bodyPr/>
                    <a:lstStyle/>
                    <a:p>
                      <a:pPr algn="ctr" rtl="1" fontAlgn="ctr"/>
                      <a:r>
                        <a:rPr lang="he-IL" sz="1100" u="none" strike="noStrike" dirty="0">
                          <a:effectLst/>
                        </a:rPr>
                        <a:t>שמפו הנוסחה הקלאסית 600 מל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a:effectLst/>
                        </a:rPr>
                        <a:t> </a:t>
                      </a:r>
                      <a:endParaRPr lang="he-IL" sz="1100" b="0" i="0" u="none" strike="noStrike">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71411063"/>
                  </a:ext>
                </a:extLst>
              </a:tr>
              <a:tr h="270836">
                <a:tc>
                  <a:txBody>
                    <a:bodyPr/>
                    <a:lstStyle/>
                    <a:p>
                      <a:pPr algn="ctr" rtl="1" fontAlgn="ctr"/>
                      <a:r>
                        <a:rPr lang="he-IL" sz="1100" u="none" strike="noStrike" dirty="0">
                          <a:effectLst/>
                        </a:rPr>
                        <a:t>שמפו הוואי לשיער רגיל 700 מל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0930531"/>
                  </a:ext>
                </a:extLst>
              </a:tr>
              <a:tr h="270836">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6541041"/>
                  </a:ext>
                </a:extLst>
              </a:tr>
              <a:tr h="229896">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תחבושות היגייניות</a:t>
                      </a: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דאודורנט נשים</a:t>
                      </a: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סבון נוזלי</a:t>
                      </a: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מגבונים</a:t>
                      </a: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1" eaLnBrk="1" fontAlgn="ctr" latinLnBrk="0" hangingPunct="1"/>
                      <a:r>
                        <a:rPr lang="he-IL" sz="1100" b="1" u="none" strike="noStrike" kern="1200" dirty="0">
                          <a:solidFill>
                            <a:schemeClr val="accent1"/>
                          </a:solidFill>
                          <a:effectLst/>
                          <a:latin typeface="+mn-lt"/>
                          <a:ea typeface="+mn-ea"/>
                          <a:cs typeface="+mn-cs"/>
                        </a:rPr>
                        <a:t>סבון כלים</a:t>
                      </a: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4383680"/>
                  </a:ext>
                </a:extLst>
              </a:tr>
              <a:tr h="229896">
                <a:tc>
                  <a:txBody>
                    <a:bodyPr/>
                    <a:lstStyle/>
                    <a:p>
                      <a:pPr algn="ctr" rtl="1" fontAlgn="ctr"/>
                      <a:r>
                        <a:rPr lang="he-IL" sz="1100" u="none" strike="noStrike" dirty="0">
                          <a:effectLst/>
                        </a:rPr>
                        <a:t>תחבושות </a:t>
                      </a:r>
                      <a:r>
                        <a:rPr lang="he-IL" sz="1100" u="none" strike="noStrike" dirty="0" err="1">
                          <a:effectLst/>
                        </a:rPr>
                        <a:t>אולוויז</a:t>
                      </a:r>
                      <a:r>
                        <a:rPr lang="he-IL" sz="1100" u="none" strike="noStrike" dirty="0">
                          <a:effectLst/>
                        </a:rPr>
                        <a:t> </a:t>
                      </a:r>
                      <a:r>
                        <a:rPr lang="he-IL" sz="1100" u="none" strike="noStrike" dirty="0" err="1">
                          <a:effectLst/>
                        </a:rPr>
                        <a:t>קוואטרו</a:t>
                      </a:r>
                      <a:r>
                        <a:rPr lang="he-IL" sz="1100" u="none" strike="noStrike" dirty="0">
                          <a:effectLst/>
                        </a:rPr>
                        <a:t> לונג+ 48יח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דאב דאודורנט ספריי אורגינל 150מל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כיף אל סבון שלישיה 3*500 מל צבעוני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מגבוני האגיס לא מבושם ירוק מילוי4*72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נוזל כלים </a:t>
                      </a:r>
                      <a:r>
                        <a:rPr lang="en-US" sz="1100" u="none" strike="noStrike" dirty="0">
                          <a:effectLst/>
                        </a:rPr>
                        <a:t>FAIRY </a:t>
                      </a:r>
                      <a:r>
                        <a:rPr lang="he-IL" sz="1100" u="none" strike="noStrike" dirty="0">
                          <a:effectLst/>
                        </a:rPr>
                        <a:t>לימון 650 מל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229896">
                <a:tc>
                  <a:txBody>
                    <a:bodyPr/>
                    <a:lstStyle/>
                    <a:p>
                      <a:pPr algn="ctr" rtl="1" fontAlgn="ctr"/>
                      <a:r>
                        <a:rPr lang="he-IL" sz="1100" u="none" strike="noStrike" dirty="0">
                          <a:effectLst/>
                        </a:rPr>
                        <a:t>לילי נובה לי תחבושות סופר 28 </a:t>
                      </a:r>
                      <a:r>
                        <a:rPr lang="he-IL" sz="1100" u="none" strike="noStrike" dirty="0" err="1">
                          <a:effectLst/>
                        </a:rPr>
                        <a:t>יח</a:t>
                      </a:r>
                      <a:r>
                        <a:rPr lang="he-IL" sz="1100" u="none" strike="noStrike" dirty="0">
                          <a:effectLst/>
                        </a:rPr>
                        <a:t>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ליידי ספיד סטיק גל 24/7 פרש פיוזן65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פינוק תחליב רחצה ניחוח קלאסי 700מל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מגבוני האגיס בבישום צהוב מילוי 4*72י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err="1">
                          <a:effectLst/>
                        </a:rPr>
                        <a:t>ספארק</a:t>
                      </a:r>
                      <a:r>
                        <a:rPr lang="he-IL" sz="1100" u="none" strike="noStrike" dirty="0">
                          <a:effectLst/>
                        </a:rPr>
                        <a:t> נוזל לכלים לימון משאבה 1 ליטר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229896">
                <a:tc>
                  <a:txBody>
                    <a:bodyPr/>
                    <a:lstStyle/>
                    <a:p>
                      <a:pPr algn="ctr" rtl="1" fontAlgn="ctr"/>
                      <a:r>
                        <a:rPr lang="he-IL" sz="1100" u="none" strike="noStrike" dirty="0" err="1">
                          <a:effectLst/>
                        </a:rPr>
                        <a:t>קוטקס</a:t>
                      </a:r>
                      <a:r>
                        <a:rPr lang="en-US" sz="1100" u="none" strike="noStrike" dirty="0">
                          <a:effectLst/>
                        </a:rPr>
                        <a:t>D&amp;S</a:t>
                      </a:r>
                      <a:r>
                        <a:rPr lang="he-IL" sz="1100" u="none" strike="noStrike" dirty="0">
                          <a:effectLst/>
                        </a:rPr>
                        <a:t>תחבושות נורמל פלוס עם כנפיים28י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דאודורנט נושם </a:t>
                      </a:r>
                      <a:r>
                        <a:rPr lang="en-US" sz="1100" u="none" strike="noStrike" dirty="0">
                          <a:effectLst/>
                        </a:rPr>
                        <a:t>SUNRISE </a:t>
                      </a:r>
                      <a:r>
                        <a:rPr lang="he-IL" sz="1100" u="none" strike="noStrike" dirty="0">
                          <a:effectLst/>
                        </a:rPr>
                        <a:t>רול און כתום75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דאב </a:t>
                      </a:r>
                      <a:r>
                        <a:rPr lang="en-US" sz="1100" u="none" strike="noStrike" dirty="0">
                          <a:effectLst/>
                        </a:rPr>
                        <a:t>INDULGING </a:t>
                      </a:r>
                      <a:r>
                        <a:rPr lang="he-IL" sz="1100" u="none" strike="noStrike" dirty="0">
                          <a:effectLst/>
                        </a:rPr>
                        <a:t>תחליב רחצה עם לחות 750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פרש </a:t>
                      </a:r>
                      <a:r>
                        <a:rPr lang="he-IL" sz="1100" u="none" strike="noStrike" dirty="0" err="1">
                          <a:effectLst/>
                        </a:rPr>
                        <a:t>וואנס</a:t>
                      </a:r>
                      <a:r>
                        <a:rPr lang="he-IL" sz="1100" u="none" strike="noStrike" dirty="0">
                          <a:effectLst/>
                        </a:rPr>
                        <a:t> מגבונים לחים4*72יח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270836">
                <a:tc>
                  <a:txBody>
                    <a:bodyPr/>
                    <a:lstStyle/>
                    <a:p>
                      <a:endParaRPr lang="he-IL" sz="1100"/>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err="1">
                          <a:effectLst/>
                        </a:rPr>
                        <a:t>רקסונה</a:t>
                      </a:r>
                      <a:r>
                        <a:rPr lang="he-IL" sz="1100" u="none" strike="noStrike" dirty="0">
                          <a:effectLst/>
                        </a:rPr>
                        <a:t> דאודורנט ספריי </a:t>
                      </a:r>
                      <a:r>
                        <a:rPr lang="he-IL" sz="1100" u="none" strike="noStrike" dirty="0" err="1">
                          <a:effectLst/>
                        </a:rPr>
                        <a:t>פאודר</a:t>
                      </a:r>
                      <a:r>
                        <a:rPr lang="he-IL" sz="1100" u="none" strike="noStrike" dirty="0">
                          <a:effectLst/>
                        </a:rPr>
                        <a:t> דריי150מל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פלמוליב </a:t>
                      </a:r>
                      <a:r>
                        <a:rPr lang="en-US" sz="1100" u="none" strike="noStrike" dirty="0">
                          <a:effectLst/>
                        </a:rPr>
                        <a:t>MILK&amp;HONEY</a:t>
                      </a:r>
                      <a:r>
                        <a:rPr lang="he-IL" sz="1100" u="none" strike="noStrike" dirty="0">
                          <a:effectLst/>
                        </a:rPr>
                        <a:t>סבון משאבה 750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a:effectLst/>
                        </a:rPr>
                        <a:t>בייביסיטר </a:t>
                      </a:r>
                      <a:r>
                        <a:rPr lang="he-IL" sz="1100" u="none" strike="noStrike" dirty="0" err="1">
                          <a:effectLst/>
                        </a:rPr>
                        <a:t>פרפור.מגבונים</a:t>
                      </a:r>
                      <a:r>
                        <a:rPr lang="he-IL" sz="1100" u="none" strike="noStrike" dirty="0">
                          <a:effectLst/>
                        </a:rPr>
                        <a:t> לחים ללא בישום4י </a:t>
                      </a: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573654"/>
                  </a:ext>
                </a:extLst>
              </a:tr>
              <a:tr h="270836">
                <a:tc>
                  <a:txBody>
                    <a:bodyPr/>
                    <a:lstStyle/>
                    <a:p>
                      <a:endParaRPr lang="he-IL" sz="1100" dirty="0"/>
                    </a:p>
                  </a:txBody>
                  <a:tcPr marL="7330" marR="7330" marT="733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1" fontAlgn="ctr"/>
                      <a:r>
                        <a:rPr lang="he-IL" sz="1100" u="none" strike="noStrike" dirty="0" err="1">
                          <a:effectLst/>
                        </a:rPr>
                        <a:t>גרנייה</a:t>
                      </a:r>
                      <a:r>
                        <a:rPr lang="he-IL" sz="1100" u="none" strike="noStrike" dirty="0">
                          <a:effectLst/>
                        </a:rPr>
                        <a:t> </a:t>
                      </a:r>
                      <a:r>
                        <a:rPr lang="en-US" sz="1100" u="none" strike="noStrike" dirty="0">
                          <a:effectLst/>
                        </a:rPr>
                        <a:t>ACTIONCONTROL </a:t>
                      </a:r>
                      <a:r>
                        <a:rPr lang="he-IL" sz="1100" u="none" strike="noStrike" dirty="0" err="1">
                          <a:effectLst/>
                        </a:rPr>
                        <a:t>דאו.רול</a:t>
                      </a:r>
                      <a:r>
                        <a:rPr lang="he-IL" sz="1100" u="none" strike="noStrike" dirty="0">
                          <a:effectLst/>
                        </a:rPr>
                        <a:t> און50מל </a:t>
                      </a:r>
                      <a:endParaRPr lang="he-IL" sz="1100" b="0" i="0" u="none" strike="noStrike" dirty="0">
                        <a:solidFill>
                          <a:srgbClr val="000000"/>
                        </a:solidFill>
                        <a:effectLst/>
                        <a:latin typeface="Ariel"/>
                      </a:endParaRPr>
                    </a:p>
                  </a:txBody>
                  <a:tcPr marL="7330" marR="7330" marT="733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he-IL" sz="1100" dirty="0"/>
                    </a:p>
                  </a:txBody>
                  <a:tcPr marL="7330" marR="7330" marT="733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he-IL" sz="1100" b="0" i="0" u="none" strike="noStrike" dirty="0">
                        <a:solidFill>
                          <a:srgbClr val="000000"/>
                        </a:solidFill>
                        <a:effectLst/>
                        <a:latin typeface="Ariel"/>
                      </a:endParaRPr>
                    </a:p>
                  </a:txBody>
                  <a:tcPr marL="7330" marR="7330" marT="733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3020928"/>
                  </a:ext>
                </a:extLst>
              </a:tr>
            </a:tbl>
          </a:graphicData>
        </a:graphic>
      </p:graphicFrame>
    </p:spTree>
    <p:extLst>
      <p:ext uri="{BB962C8B-B14F-4D97-AF65-F5344CB8AC3E}">
        <p14:creationId xmlns:p14="http://schemas.microsoft.com/office/powerpoint/2010/main" val="408589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7104345" y="501134"/>
            <a:ext cx="4195379"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עלות הסל הממוצעת בערוצי ההפצה</a:t>
            </a:r>
            <a:endParaRPr lang="he-IL" sz="2400" b="1" dirty="0">
              <a:solidFill>
                <a:schemeClr val="tx2"/>
              </a:solidFill>
              <a:latin typeface="David" panose="020E0502060401010101" pitchFamily="34" charset="-79"/>
              <a:cs typeface="David" panose="020E0502060401010101" pitchFamily="34" charset="-79"/>
            </a:endParaRPr>
          </a:p>
        </p:txBody>
      </p:sp>
      <p:sp>
        <p:nvSpPr>
          <p:cNvPr id="2" name="TextBox 1"/>
          <p:cNvSpPr txBox="1"/>
          <p:nvPr/>
        </p:nvSpPr>
        <p:spPr>
          <a:xfrm>
            <a:off x="8017845" y="1435478"/>
            <a:ext cx="3773979" cy="4939814"/>
          </a:xfrm>
          <a:prstGeom prst="rect">
            <a:avLst/>
          </a:prstGeom>
          <a:noFill/>
        </p:spPr>
        <p:txBody>
          <a:bodyPr wrap="square" rtlCol="1">
            <a:spAutoFit/>
          </a:bodyPr>
          <a:lstStyle/>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 </a:t>
            </a:r>
            <a:r>
              <a:rPr lang="he-IL" dirty="0">
                <a:latin typeface="David" panose="020E0502060401010101" pitchFamily="34" charset="-79"/>
                <a:cs typeface="David" panose="020E0502060401010101" pitchFamily="34" charset="-79"/>
              </a:rPr>
              <a:t>סופר פארם </a:t>
            </a:r>
            <a:r>
              <a:rPr lang="he-IL" dirty="0" smtClean="0">
                <a:latin typeface="David" panose="020E0502060401010101" pitchFamily="34" charset="-79"/>
                <a:cs typeface="David" panose="020E0502060401010101" pitchFamily="34" charset="-79"/>
              </a:rPr>
              <a:t>נמצאה היקרה ביותר עם עלות סל ממוצע של 896 ₪</a:t>
            </a:r>
            <a:r>
              <a:rPr lang="he-IL" dirty="0">
                <a:latin typeface="David" panose="020E0502060401010101" pitchFamily="34" charset="-79"/>
                <a:cs typeface="David" panose="020E0502060401010101" pitchFamily="34" charset="-79"/>
              </a:rPr>
              <a:t>.</a:t>
            </a:r>
            <a:endParaRPr lang="en-US" dirty="0" smtClean="0">
              <a:latin typeface="David" panose="020E0502060401010101" pitchFamily="34" charset="-79"/>
              <a:cs typeface="David" panose="020E0502060401010101" pitchFamily="34" charset="-79"/>
            </a:endParaRPr>
          </a:p>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 </a:t>
            </a:r>
            <a:r>
              <a:rPr lang="he-IL" dirty="0" err="1" smtClean="0">
                <a:latin typeface="David" panose="020E0502060401010101" pitchFamily="34" charset="-79"/>
                <a:cs typeface="David" panose="020E0502060401010101" pitchFamily="34" charset="-79"/>
              </a:rPr>
              <a:t>גוד</a:t>
            </a:r>
            <a:r>
              <a:rPr lang="en-US" dirty="0" smtClean="0">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פארם </a:t>
            </a:r>
            <a:r>
              <a:rPr lang="he-IL" dirty="0">
                <a:latin typeface="David" panose="020E0502060401010101" pitchFamily="34" charset="-79"/>
                <a:cs typeface="David" panose="020E0502060401010101" pitchFamily="34" charset="-79"/>
              </a:rPr>
              <a:t>נמצאה הזולה ביותר עם עלות ממוצעת של </a:t>
            </a:r>
            <a:r>
              <a:rPr lang="he-IL" dirty="0" smtClean="0">
                <a:latin typeface="David" panose="020E0502060401010101" pitchFamily="34" charset="-79"/>
                <a:cs typeface="David" panose="020E0502060401010101" pitchFamily="34" charset="-79"/>
              </a:rPr>
              <a:t>644 ₪.</a:t>
            </a:r>
          </a:p>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נמצא פער </a:t>
            </a:r>
            <a:r>
              <a:rPr lang="he-IL" dirty="0">
                <a:latin typeface="David" panose="020E0502060401010101" pitchFamily="34" charset="-79"/>
                <a:cs typeface="David" panose="020E0502060401010101" pitchFamily="34" charset="-79"/>
              </a:rPr>
              <a:t>של כ- </a:t>
            </a:r>
            <a:r>
              <a:rPr lang="he-IL" dirty="0" smtClean="0">
                <a:latin typeface="David" panose="020E0502060401010101" pitchFamily="34" charset="-79"/>
                <a:cs typeface="David" panose="020E0502060401010101" pitchFamily="34" charset="-79"/>
              </a:rPr>
              <a:t>39% </a:t>
            </a:r>
            <a:r>
              <a:rPr lang="he-IL" dirty="0">
                <a:latin typeface="David" panose="020E0502060401010101" pitchFamily="34" charset="-79"/>
                <a:cs typeface="David" panose="020E0502060401010101" pitchFamily="34" charset="-79"/>
              </a:rPr>
              <a:t>בין הרשת היקרה לרשת </a:t>
            </a:r>
            <a:r>
              <a:rPr lang="he-IL" dirty="0" smtClean="0">
                <a:latin typeface="David" panose="020E0502060401010101" pitchFamily="34" charset="-79"/>
                <a:cs typeface="David" panose="020E0502060401010101" pitchFamily="34" charset="-79"/>
              </a:rPr>
              <a:t>הזולה.</a:t>
            </a:r>
          </a:p>
          <a:p>
            <a:pPr marL="285750" lvl="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הרשת </a:t>
            </a:r>
            <a:r>
              <a:rPr lang="he-IL" dirty="0">
                <a:latin typeface="David" panose="020E0502060401010101" pitchFamily="34" charset="-79"/>
                <a:cs typeface="David" panose="020E0502060401010101" pitchFamily="34" charset="-79"/>
              </a:rPr>
              <a:t>השנייה הזולה הנה רמי לוי עם עלות סל של </a:t>
            </a:r>
            <a:r>
              <a:rPr lang="he-IL" dirty="0" smtClean="0">
                <a:latin typeface="David" panose="020E0502060401010101" pitchFamily="34" charset="-79"/>
                <a:cs typeface="David" panose="020E0502060401010101" pitchFamily="34" charset="-79"/>
              </a:rPr>
              <a:t>720 </a:t>
            </a:r>
            <a:r>
              <a:rPr lang="he-IL" dirty="0">
                <a:latin typeface="David" panose="020E0502060401010101" pitchFamily="34" charset="-79"/>
                <a:cs typeface="David" panose="020E0502060401010101" pitchFamily="34" charset="-79"/>
              </a:rPr>
              <a:t>₪. </a:t>
            </a:r>
            <a:endParaRPr lang="he-IL" dirty="0" smtClean="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רשתות </a:t>
            </a:r>
            <a:r>
              <a:rPr lang="he-IL" dirty="0" err="1">
                <a:latin typeface="David" panose="020E0502060401010101" pitchFamily="34" charset="-79"/>
                <a:cs typeface="David" panose="020E0502060401010101" pitchFamily="34" charset="-79"/>
              </a:rPr>
              <a:t>הפארם</a:t>
            </a:r>
            <a:r>
              <a:rPr lang="he-IL" dirty="0">
                <a:latin typeface="David" panose="020E0502060401010101" pitchFamily="34" charset="-79"/>
                <a:cs typeface="David" panose="020E0502060401010101" pitchFamily="34" charset="-79"/>
              </a:rPr>
              <a:t> הפרטיות נמצאו זולות מרשת </a:t>
            </a:r>
            <a:r>
              <a:rPr lang="he-IL" dirty="0" err="1">
                <a:latin typeface="David" panose="020E0502060401010101" pitchFamily="34" charset="-79"/>
                <a:cs typeface="David" panose="020E0502060401010101" pitchFamily="34" charset="-79"/>
              </a:rPr>
              <a:t>הפארם</a:t>
            </a:r>
            <a:r>
              <a:rPr lang="he-IL" dirty="0">
                <a:latin typeface="David" panose="020E0502060401010101" pitchFamily="34" charset="-79"/>
                <a:cs typeface="David" panose="020E0502060401010101" pitchFamily="34" charset="-79"/>
              </a:rPr>
              <a:t> הגדולה.</a:t>
            </a:r>
            <a:endParaRPr lang="en-US" dirty="0">
              <a:latin typeface="David" panose="020E0502060401010101" pitchFamily="34" charset="-79"/>
              <a:cs typeface="David" panose="020E0502060401010101" pitchFamily="34" charset="-79"/>
            </a:endParaRPr>
          </a:p>
          <a:p>
            <a:pPr marL="285750" lvl="0" indent="-285750">
              <a:lnSpc>
                <a:spcPct val="150000"/>
              </a:lnSpc>
              <a:buFont typeface="Arial" panose="020B0604020202020204" pitchFamily="34" charset="0"/>
              <a:buChar char="•"/>
            </a:pPr>
            <a:endParaRPr lang="en-US" dirty="0">
              <a:latin typeface="David" panose="020E0502060401010101" pitchFamily="34" charset="-79"/>
              <a:cs typeface="David" panose="020E0502060401010101" pitchFamily="34" charset="-79"/>
            </a:endParaRPr>
          </a:p>
          <a:p>
            <a:endParaRPr lang="he-IL" dirty="0"/>
          </a:p>
        </p:txBody>
      </p:sp>
      <p:graphicFrame>
        <p:nvGraphicFramePr>
          <p:cNvPr id="5" name="תרשים 4"/>
          <p:cNvGraphicFramePr>
            <a:graphicFrameLocks/>
          </p:cNvGraphicFramePr>
          <p:nvPr>
            <p:extLst>
              <p:ext uri="{D42A27DB-BD31-4B8C-83A1-F6EECF244321}">
                <p14:modId xmlns:p14="http://schemas.microsoft.com/office/powerpoint/2010/main" val="3943900568"/>
              </p:ext>
            </p:extLst>
          </p:nvPr>
        </p:nvGraphicFramePr>
        <p:xfrm>
          <a:off x="509848" y="1633451"/>
          <a:ext cx="6921730" cy="40940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6557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35200" y="461987"/>
            <a:ext cx="9186332" cy="496060"/>
          </a:xfrm>
        </p:spPr>
        <p:txBody>
          <a:bodyPr>
            <a:normAutofit/>
          </a:bodyPr>
          <a:lstStyle/>
          <a:p>
            <a:r>
              <a:rPr lang="he-IL" sz="2400" b="1" dirty="0">
                <a:solidFill>
                  <a:schemeClr val="tx2"/>
                </a:solidFill>
                <a:latin typeface="David" panose="020E0502060401010101" pitchFamily="34" charset="-79"/>
                <a:ea typeface="+mn-ea"/>
                <a:cs typeface="David" panose="020E0502060401010101" pitchFamily="34" charset="-79"/>
              </a:rPr>
              <a:t>בחינת </a:t>
            </a:r>
            <a:r>
              <a:rPr lang="he-IL" sz="2400" b="1" dirty="0" smtClean="0">
                <a:solidFill>
                  <a:schemeClr val="tx2"/>
                </a:solidFill>
                <a:latin typeface="David" panose="020E0502060401010101" pitchFamily="34" charset="-79"/>
                <a:ea typeface="+mn-ea"/>
                <a:cs typeface="David" panose="020E0502060401010101" pitchFamily="34" charset="-79"/>
              </a:rPr>
              <a:t>השוואתית אל מול הדגימה הקודמת</a:t>
            </a:r>
            <a:r>
              <a:rPr lang="he-IL" sz="2400" b="1" dirty="0">
                <a:solidFill>
                  <a:schemeClr val="tx2"/>
                </a:solidFill>
                <a:latin typeface="David" panose="020E0502060401010101" pitchFamily="34" charset="-79"/>
                <a:cs typeface="David" panose="020E0502060401010101" pitchFamily="34" charset="-79"/>
              </a:rPr>
              <a:t>		</a:t>
            </a:r>
          </a:p>
        </p:txBody>
      </p:sp>
      <p:sp>
        <p:nvSpPr>
          <p:cNvPr id="10" name="Rectangle 9"/>
          <p:cNvSpPr/>
          <p:nvPr/>
        </p:nvSpPr>
        <p:spPr>
          <a:xfrm>
            <a:off x="1671767" y="9013722"/>
            <a:ext cx="1842655"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Aquafresh</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Triple Mint</a:t>
            </a:r>
            <a:endParaRPr kumimoji="0" lang="he-IL"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graphicFrame>
        <p:nvGraphicFramePr>
          <p:cNvPr id="19" name="טבלה 18">
            <a:extLst>
              <a:ext uri="{FF2B5EF4-FFF2-40B4-BE49-F238E27FC236}">
                <a16:creationId xmlns:a16="http://schemas.microsoft.com/office/drawing/2014/main" id="{4271789C-1270-4BAE-B8F5-4447DE660AFE}"/>
              </a:ext>
            </a:extLst>
          </p:cNvPr>
          <p:cNvGraphicFramePr>
            <a:graphicFrameLocks noGrp="1"/>
          </p:cNvGraphicFramePr>
          <p:nvPr/>
        </p:nvGraphicFramePr>
        <p:xfrm>
          <a:off x="0" y="0"/>
          <a:ext cx="2578100" cy="222885"/>
        </p:xfrm>
        <a:graphic>
          <a:graphicData uri="http://schemas.openxmlformats.org/drawingml/2006/table">
            <a:tbl>
              <a:tblPr rtl="1">
                <a:tableStyleId>{5C22544A-7EE6-4342-B048-85BDC9FD1C3A}</a:tableStyleId>
              </a:tblPr>
              <a:tblGrid>
                <a:gridCol w="2578100">
                  <a:extLst>
                    <a:ext uri="{9D8B030D-6E8A-4147-A177-3AD203B41FA5}">
                      <a16:colId xmlns:a16="http://schemas.microsoft.com/office/drawing/2014/main" val="3139880680"/>
                    </a:ext>
                  </a:extLst>
                </a:gridCol>
              </a:tblGrid>
              <a:tr h="180975">
                <a:tc>
                  <a:txBody>
                    <a:bodyPr/>
                    <a:lstStyle/>
                    <a:p>
                      <a:pPr algn="l" rtl="0" fontAlgn="b"/>
                      <a:r>
                        <a:rPr lang="en-US" sz="1100" u="none" strike="noStrike" dirty="0">
                          <a:effectLst/>
                        </a:rPr>
                        <a:t>Rexona DRY Women</a:t>
                      </a:r>
                      <a:endParaRPr lang="en-US" sz="1100" b="0" i="0" u="none" strike="noStrike" dirty="0">
                        <a:solidFill>
                          <a:srgbClr val="000000"/>
                        </a:solidFill>
                        <a:effectLst/>
                        <a:latin typeface="Arial" panose="020B0604020202020204" pitchFamily="34" charset="0"/>
                      </a:endParaRPr>
                    </a:p>
                  </a:txBody>
                  <a:tcPr marL="9525" marR="9525" marT="9525" anchor="b"/>
                </a:tc>
                <a:extLst>
                  <a:ext uri="{0D108BD9-81ED-4DB2-BD59-A6C34878D82A}">
                    <a16:rowId xmlns:a16="http://schemas.microsoft.com/office/drawing/2014/main" val="1389887006"/>
                  </a:ext>
                </a:extLst>
              </a:tr>
            </a:tbl>
          </a:graphicData>
        </a:graphic>
      </p:graphicFrame>
      <p:graphicFrame>
        <p:nvGraphicFramePr>
          <p:cNvPr id="20" name="טבלה 19">
            <a:extLst>
              <a:ext uri="{FF2B5EF4-FFF2-40B4-BE49-F238E27FC236}">
                <a16:creationId xmlns:a16="http://schemas.microsoft.com/office/drawing/2014/main" id="{C8EF1DFE-5F40-4656-816C-F079BAC2A679}"/>
              </a:ext>
            </a:extLst>
          </p:cNvPr>
          <p:cNvGraphicFramePr>
            <a:graphicFrameLocks noGrp="1"/>
          </p:cNvGraphicFramePr>
          <p:nvPr/>
        </p:nvGraphicFramePr>
        <p:xfrm>
          <a:off x="0" y="0"/>
          <a:ext cx="2578100" cy="222885"/>
        </p:xfrm>
        <a:graphic>
          <a:graphicData uri="http://schemas.openxmlformats.org/drawingml/2006/table">
            <a:tbl>
              <a:tblPr rtl="1">
                <a:tableStyleId>{5C22544A-7EE6-4342-B048-85BDC9FD1C3A}</a:tableStyleId>
              </a:tblPr>
              <a:tblGrid>
                <a:gridCol w="2578100">
                  <a:extLst>
                    <a:ext uri="{9D8B030D-6E8A-4147-A177-3AD203B41FA5}">
                      <a16:colId xmlns:a16="http://schemas.microsoft.com/office/drawing/2014/main" val="248278618"/>
                    </a:ext>
                  </a:extLst>
                </a:gridCol>
              </a:tblGrid>
              <a:tr h="180975">
                <a:tc>
                  <a:txBody>
                    <a:bodyPr/>
                    <a:lstStyle/>
                    <a:p>
                      <a:pPr algn="l" rtl="0" fontAlgn="b"/>
                      <a:r>
                        <a:rPr lang="en-US" sz="1100" u="none" strike="noStrike" dirty="0">
                          <a:effectLst/>
                        </a:rPr>
                        <a:t>Rexona DRY Women</a:t>
                      </a:r>
                      <a:endParaRPr lang="en-US" sz="1100" b="0" i="0" u="none" strike="noStrike" dirty="0">
                        <a:solidFill>
                          <a:srgbClr val="000000"/>
                        </a:solidFill>
                        <a:effectLst/>
                        <a:latin typeface="Arial" panose="020B0604020202020204" pitchFamily="34" charset="0"/>
                      </a:endParaRPr>
                    </a:p>
                  </a:txBody>
                  <a:tcPr marL="9525" marR="9525" marT="9525" anchor="b"/>
                </a:tc>
                <a:extLst>
                  <a:ext uri="{0D108BD9-81ED-4DB2-BD59-A6C34878D82A}">
                    <a16:rowId xmlns:a16="http://schemas.microsoft.com/office/drawing/2014/main" val="1231017468"/>
                  </a:ext>
                </a:extLst>
              </a:tr>
            </a:tbl>
          </a:graphicData>
        </a:graphic>
      </p:graphicFrame>
      <p:graphicFrame>
        <p:nvGraphicFramePr>
          <p:cNvPr id="21" name="טבלה 20">
            <a:extLst>
              <a:ext uri="{FF2B5EF4-FFF2-40B4-BE49-F238E27FC236}">
                <a16:creationId xmlns:a16="http://schemas.microsoft.com/office/drawing/2014/main" id="{825DB55B-D82E-428B-8578-0DA3311BD9E3}"/>
              </a:ext>
            </a:extLst>
          </p:cNvPr>
          <p:cNvGraphicFramePr>
            <a:graphicFrameLocks noGrp="1"/>
          </p:cNvGraphicFramePr>
          <p:nvPr/>
        </p:nvGraphicFramePr>
        <p:xfrm>
          <a:off x="0" y="0"/>
          <a:ext cx="4140200" cy="207645"/>
        </p:xfrm>
        <a:graphic>
          <a:graphicData uri="http://schemas.openxmlformats.org/drawingml/2006/table">
            <a:tbl>
              <a:tblPr>
                <a:tableStyleId>{5C22544A-7EE6-4342-B048-85BDC9FD1C3A}</a:tableStyleId>
              </a:tblPr>
              <a:tblGrid>
                <a:gridCol w="4140200">
                  <a:extLst>
                    <a:ext uri="{9D8B030D-6E8A-4147-A177-3AD203B41FA5}">
                      <a16:colId xmlns:a16="http://schemas.microsoft.com/office/drawing/2014/main" val="2289222059"/>
                    </a:ext>
                  </a:extLst>
                </a:gridCol>
              </a:tblGrid>
              <a:tr h="180975">
                <a:tc>
                  <a:txBody>
                    <a:bodyPr/>
                    <a:lstStyle/>
                    <a:p>
                      <a:pPr algn="l" fontAlgn="b"/>
                      <a:r>
                        <a:rPr lang="en-US" sz="1000" u="none" strike="noStrike" dirty="0">
                          <a:effectLst/>
                        </a:rPr>
                        <a:t>Pantene Classic Clean Conditioner 600Ml</a:t>
                      </a:r>
                      <a:endParaRPr lang="en-US" sz="1000" b="0" i="0" u="none" strike="noStrike" dirty="0">
                        <a:solidFill>
                          <a:srgbClr val="000000"/>
                        </a:solidFill>
                        <a:effectLst/>
                        <a:latin typeface="Arial" panose="020B0604020202020204" pitchFamily="34" charset="0"/>
                      </a:endParaRPr>
                    </a:p>
                  </a:txBody>
                  <a:tcPr marL="457200" marR="9525" marT="9525" anchor="b"/>
                </a:tc>
                <a:extLst>
                  <a:ext uri="{0D108BD9-81ED-4DB2-BD59-A6C34878D82A}">
                    <a16:rowId xmlns:a16="http://schemas.microsoft.com/office/drawing/2014/main" val="3108818056"/>
                  </a:ext>
                </a:extLst>
              </a:tr>
            </a:tbl>
          </a:graphicData>
        </a:graphic>
      </p:graphicFrame>
      <p:graphicFrame>
        <p:nvGraphicFramePr>
          <p:cNvPr id="22" name="טבלה 21">
            <a:extLst>
              <a:ext uri="{FF2B5EF4-FFF2-40B4-BE49-F238E27FC236}">
                <a16:creationId xmlns:a16="http://schemas.microsoft.com/office/drawing/2014/main" id="{A07FA0EE-2808-44EE-9B40-DDA98A38C103}"/>
              </a:ext>
            </a:extLst>
          </p:cNvPr>
          <p:cNvGraphicFramePr>
            <a:graphicFrameLocks noGrp="1"/>
          </p:cNvGraphicFramePr>
          <p:nvPr/>
        </p:nvGraphicFramePr>
        <p:xfrm>
          <a:off x="0" y="0"/>
          <a:ext cx="4140200" cy="207645"/>
        </p:xfrm>
        <a:graphic>
          <a:graphicData uri="http://schemas.openxmlformats.org/drawingml/2006/table">
            <a:tbl>
              <a:tblPr>
                <a:tableStyleId>{5C22544A-7EE6-4342-B048-85BDC9FD1C3A}</a:tableStyleId>
              </a:tblPr>
              <a:tblGrid>
                <a:gridCol w="4140200">
                  <a:extLst>
                    <a:ext uri="{9D8B030D-6E8A-4147-A177-3AD203B41FA5}">
                      <a16:colId xmlns:a16="http://schemas.microsoft.com/office/drawing/2014/main" val="3852490114"/>
                    </a:ext>
                  </a:extLst>
                </a:gridCol>
              </a:tblGrid>
              <a:tr h="180975">
                <a:tc>
                  <a:txBody>
                    <a:bodyPr/>
                    <a:lstStyle/>
                    <a:p>
                      <a:pPr algn="l" fontAlgn="b"/>
                      <a:endParaRPr lang="en-US" sz="1000" b="0" i="0" u="none" strike="noStrike" dirty="0">
                        <a:solidFill>
                          <a:srgbClr val="000000"/>
                        </a:solidFill>
                        <a:effectLst/>
                        <a:latin typeface="Arial" panose="020B0604020202020204" pitchFamily="34" charset="0"/>
                      </a:endParaRPr>
                    </a:p>
                  </a:txBody>
                  <a:tcPr marL="457200" marR="9525" marT="9525" anchor="b"/>
                </a:tc>
                <a:extLst>
                  <a:ext uri="{0D108BD9-81ED-4DB2-BD59-A6C34878D82A}">
                    <a16:rowId xmlns:a16="http://schemas.microsoft.com/office/drawing/2014/main" val="904411159"/>
                  </a:ext>
                </a:extLst>
              </a:tr>
            </a:tbl>
          </a:graphicData>
        </a:graphic>
      </p:graphicFrame>
      <p:sp>
        <p:nvSpPr>
          <p:cNvPr id="36" name="מלבן 35"/>
          <p:cNvSpPr/>
          <p:nvPr/>
        </p:nvSpPr>
        <p:spPr>
          <a:xfrm>
            <a:off x="998134" y="6507844"/>
            <a:ext cx="10423398" cy="369332"/>
          </a:xfrm>
          <a:prstGeom prst="rect">
            <a:avLst/>
          </a:prstGeom>
        </p:spPr>
        <p:txBody>
          <a:bodyPr wrap="square">
            <a:spAutoFit/>
          </a:bodyPr>
          <a:lstStyle/>
          <a:p>
            <a:pPr algn="just">
              <a:lnSpc>
                <a:spcPct val="150000"/>
              </a:lnSpc>
            </a:pPr>
            <a:r>
              <a:rPr lang="he-IL" sz="1200" dirty="0" smtClean="0">
                <a:latin typeface="David" panose="020E0502060401010101" pitchFamily="34" charset="-79"/>
                <a:cs typeface="David" panose="020E0502060401010101" pitchFamily="34" charset="-79"/>
              </a:rPr>
              <a:t>* ההשוואה נעשתה על פי אותן הקטגוריות ואותה מתודולוגיה, אולם רשימת המוצרים וכמות התצפיות משתנה בהתאם לזמינות הנתונים ונתוני המכר בהתאם לתקופת הבדיקה. </a:t>
            </a:r>
            <a:endParaRPr lang="he-IL" sz="1200" dirty="0">
              <a:latin typeface="David" panose="020E0502060401010101" pitchFamily="34" charset="-79"/>
              <a:cs typeface="David" panose="020E0502060401010101" pitchFamily="34" charset="-79"/>
            </a:endParaRPr>
          </a:p>
        </p:txBody>
      </p:sp>
      <p:sp>
        <p:nvSpPr>
          <p:cNvPr id="3" name="מלבן 2"/>
          <p:cNvSpPr/>
          <p:nvPr/>
        </p:nvSpPr>
        <p:spPr>
          <a:xfrm>
            <a:off x="837398" y="1180181"/>
            <a:ext cx="10584134" cy="5078313"/>
          </a:xfrm>
          <a:prstGeom prst="rect">
            <a:avLst/>
          </a:prstGeom>
        </p:spPr>
        <p:txBody>
          <a:bodyPr wrap="square">
            <a:spAutoFit/>
          </a:bodyPr>
          <a:lstStyle/>
          <a:p>
            <a:pPr>
              <a:lnSpc>
                <a:spcPct val="150000"/>
              </a:lnSpc>
            </a:pPr>
            <a:r>
              <a:rPr lang="he-IL" dirty="0">
                <a:latin typeface="David" panose="020E0502060401010101" pitchFamily="34" charset="-79"/>
                <a:cs typeface="David" panose="020E0502060401010101" pitchFamily="34" charset="-79"/>
              </a:rPr>
              <a:t>ביולי 2017 ערך המשרד בחינה של פערי המחירים בשוק </a:t>
            </a:r>
            <a:r>
              <a:rPr lang="he-IL" dirty="0" err="1">
                <a:latin typeface="David" panose="020E0502060401010101" pitchFamily="34" charset="-79"/>
                <a:cs typeface="David" panose="020E0502060401010101" pitchFamily="34" charset="-79"/>
              </a:rPr>
              <a:t>הפארם</a:t>
            </a:r>
            <a:r>
              <a:rPr lang="he-IL" dirty="0">
                <a:latin typeface="David" panose="020E0502060401010101" pitchFamily="34" charset="-79"/>
                <a:cs typeface="David" panose="020E0502060401010101" pitchFamily="34" charset="-79"/>
              </a:rPr>
              <a:t> בישראל, להלן השוואה בין הסקר הנוכחי לבין ממצאי הסקר הקודם. יודגש כי המוצרים הנדגמים עשויים להיות שונים בין שתי הבדיקות לאור נתחי שוק שונים ורמת הזמינות. יחד עם זאת, ההשוואה נעשתה על פי אותה המתודולוגיה בקטגוריות הנבחרות ועל כן ישנה יכולת השוואה של הפערים בתקופות הזמן השונות.</a:t>
            </a:r>
          </a:p>
          <a:p>
            <a:pPr>
              <a:lnSpc>
                <a:spcPct val="150000"/>
              </a:lnSpc>
            </a:pPr>
            <a:endParaRPr lang="he-IL" dirty="0" smtClean="0">
              <a:latin typeface="David" panose="020E0502060401010101" pitchFamily="34" charset="-79"/>
              <a:cs typeface="David" panose="020E0502060401010101" pitchFamily="34" charset="-79"/>
            </a:endParaRPr>
          </a:p>
          <a:p>
            <a:pPr>
              <a:lnSpc>
                <a:spcPct val="150000"/>
              </a:lnSpc>
            </a:pPr>
            <a:endParaRPr lang="he-IL" dirty="0">
              <a:latin typeface="David" panose="020E0502060401010101" pitchFamily="34" charset="-79"/>
              <a:cs typeface="David" panose="020E0502060401010101" pitchFamily="34" charset="-79"/>
            </a:endParaRPr>
          </a:p>
          <a:p>
            <a:pPr>
              <a:lnSpc>
                <a:spcPct val="150000"/>
              </a:lnSpc>
            </a:pPr>
            <a:endParaRPr lang="he-IL" dirty="0" smtClean="0">
              <a:latin typeface="David" panose="020E0502060401010101" pitchFamily="34" charset="-79"/>
              <a:cs typeface="David" panose="020E0502060401010101" pitchFamily="34" charset="-79"/>
            </a:endParaRPr>
          </a:p>
          <a:p>
            <a:pPr>
              <a:lnSpc>
                <a:spcPct val="150000"/>
              </a:lnSpc>
            </a:pPr>
            <a:endParaRPr lang="he-IL" dirty="0">
              <a:latin typeface="David" panose="020E0502060401010101" pitchFamily="34" charset="-79"/>
              <a:cs typeface="David" panose="020E0502060401010101" pitchFamily="34" charset="-79"/>
            </a:endParaRPr>
          </a:p>
          <a:p>
            <a:pPr>
              <a:lnSpc>
                <a:spcPct val="150000"/>
              </a:lnSpc>
            </a:pPr>
            <a:endParaRPr lang="he-IL" dirty="0" smtClean="0">
              <a:latin typeface="David" panose="020E0502060401010101" pitchFamily="34" charset="-79"/>
              <a:cs typeface="David" panose="020E0502060401010101" pitchFamily="34" charset="-79"/>
            </a:endParaRPr>
          </a:p>
          <a:p>
            <a:pPr>
              <a:lnSpc>
                <a:spcPct val="150000"/>
              </a:lnSpc>
            </a:pPr>
            <a:endParaRPr lang="he-IL" dirty="0">
              <a:latin typeface="David" panose="020E0502060401010101" pitchFamily="34" charset="-79"/>
              <a:cs typeface="David" panose="020E0502060401010101" pitchFamily="34" charset="-79"/>
            </a:endParaRPr>
          </a:p>
          <a:p>
            <a:pPr>
              <a:lnSpc>
                <a:spcPct val="150000"/>
              </a:lnSpc>
            </a:pPr>
            <a:endParaRPr lang="he-IL" dirty="0" smtClean="0">
              <a:latin typeface="David" panose="020E0502060401010101" pitchFamily="34" charset="-79"/>
              <a:cs typeface="David" panose="020E0502060401010101" pitchFamily="34" charset="-79"/>
            </a:endParaRPr>
          </a:p>
          <a:p>
            <a:pPr>
              <a:lnSpc>
                <a:spcPct val="150000"/>
              </a:lnSpc>
            </a:pPr>
            <a:r>
              <a:rPr lang="he-IL" dirty="0" smtClean="0">
                <a:latin typeface="David" panose="020E0502060401010101" pitchFamily="34" charset="-79"/>
                <a:cs typeface="David" panose="020E0502060401010101" pitchFamily="34" charset="-79"/>
              </a:rPr>
              <a:t>הפער </a:t>
            </a:r>
            <a:r>
              <a:rPr lang="he-IL" dirty="0">
                <a:latin typeface="David" panose="020E0502060401010101" pitchFamily="34" charset="-79"/>
                <a:cs typeface="David" panose="020E0502060401010101" pitchFamily="34" charset="-79"/>
              </a:rPr>
              <a:t>בעלות הסל הממוצעת בין סופר פארם ויתר הרשתות הצטמצם מ-7.2% לרמת של 5.9%.</a:t>
            </a:r>
          </a:p>
        </p:txBody>
      </p:sp>
      <p:pic>
        <p:nvPicPr>
          <p:cNvPr id="13" name="תרשים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2723949"/>
            <a:ext cx="4919245" cy="2838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3058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235200" y="461987"/>
            <a:ext cx="9186332" cy="496060"/>
          </a:xfrm>
        </p:spPr>
        <p:txBody>
          <a:bodyPr>
            <a:normAutofit/>
          </a:bodyPr>
          <a:lstStyle/>
          <a:p>
            <a:r>
              <a:rPr lang="he-IL" sz="2400" b="1" dirty="0">
                <a:solidFill>
                  <a:schemeClr val="tx2"/>
                </a:solidFill>
                <a:latin typeface="David" panose="020E0502060401010101" pitchFamily="34" charset="-79"/>
                <a:ea typeface="+mn-ea"/>
                <a:cs typeface="David" panose="020E0502060401010101" pitchFamily="34" charset="-79"/>
              </a:rPr>
              <a:t>בחינת </a:t>
            </a:r>
            <a:r>
              <a:rPr lang="he-IL" sz="2400" b="1" dirty="0" smtClean="0">
                <a:solidFill>
                  <a:schemeClr val="tx2"/>
                </a:solidFill>
                <a:latin typeface="David" panose="020E0502060401010101" pitchFamily="34" charset="-79"/>
                <a:ea typeface="+mn-ea"/>
                <a:cs typeface="David" panose="020E0502060401010101" pitchFamily="34" charset="-79"/>
              </a:rPr>
              <a:t>השוואתית אל מול הדגימה הקודמת</a:t>
            </a:r>
            <a:endParaRPr lang="he-IL" sz="2400" b="1" dirty="0">
              <a:solidFill>
                <a:schemeClr val="tx2"/>
              </a:solidFill>
              <a:latin typeface="David" panose="020E0502060401010101" pitchFamily="34" charset="-79"/>
              <a:cs typeface="David" panose="020E0502060401010101" pitchFamily="34" charset="-79"/>
            </a:endParaRPr>
          </a:p>
        </p:txBody>
      </p:sp>
      <p:sp>
        <p:nvSpPr>
          <p:cNvPr id="10" name="Rectangle 9"/>
          <p:cNvSpPr/>
          <p:nvPr/>
        </p:nvSpPr>
        <p:spPr>
          <a:xfrm>
            <a:off x="1671767" y="9013722"/>
            <a:ext cx="1842655" cy="568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Aquafresh</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Triple Mint</a:t>
            </a:r>
            <a:endParaRPr kumimoji="0" lang="he-IL"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endParaRPr>
          </a:p>
        </p:txBody>
      </p:sp>
      <p:sp>
        <p:nvSpPr>
          <p:cNvPr id="4" name="TextBox 3">
            <a:extLst>
              <a:ext uri="{FF2B5EF4-FFF2-40B4-BE49-F238E27FC236}">
                <a16:creationId xmlns:a16="http://schemas.microsoft.com/office/drawing/2014/main" id="{5BF59BFE-6C0F-4DFA-B5FA-2B6B00C8126A}"/>
              </a:ext>
            </a:extLst>
          </p:cNvPr>
          <p:cNvSpPr txBox="1"/>
          <p:nvPr/>
        </p:nvSpPr>
        <p:spPr>
          <a:xfrm>
            <a:off x="1410534" y="1241706"/>
            <a:ext cx="10010998" cy="3831818"/>
          </a:xfrm>
          <a:prstGeom prst="rect">
            <a:avLst/>
          </a:prstGeom>
          <a:noFill/>
        </p:spPr>
        <p:txBody>
          <a:bodyPr wrap="square" rtlCol="1">
            <a:spAutoFit/>
          </a:bodyPr>
          <a:lstStyle/>
          <a:p>
            <a:pPr>
              <a:lnSpc>
                <a:spcPct val="150000"/>
              </a:lnSpc>
            </a:pPr>
            <a:r>
              <a:rPr lang="he-IL" dirty="0" smtClean="0">
                <a:latin typeface="David" panose="020E0502060401010101" pitchFamily="34" charset="-79"/>
                <a:cs typeface="David" panose="020E0502060401010101" pitchFamily="34" charset="-79"/>
              </a:rPr>
              <a:t>שוק </a:t>
            </a:r>
            <a:r>
              <a:rPr lang="he-IL" dirty="0" err="1" smtClean="0">
                <a:latin typeface="David" panose="020E0502060401010101" pitchFamily="34" charset="-79"/>
                <a:cs typeface="David" panose="020E0502060401010101" pitchFamily="34" charset="-79"/>
              </a:rPr>
              <a:t>הפארם</a:t>
            </a:r>
            <a:r>
              <a:rPr lang="he-IL" dirty="0" smtClean="0">
                <a:latin typeface="David" panose="020E0502060401010101" pitchFamily="34" charset="-79"/>
                <a:cs typeface="David" panose="020E0502060401010101" pitchFamily="34" charset="-79"/>
              </a:rPr>
              <a:t> חווה בשנתיים האחרונות תמורות משמעותיות, זאת עקב כניסת שחקנים חדשים והתרחבות שחקנים קיימים. </a:t>
            </a:r>
          </a:p>
          <a:p>
            <a:pPr>
              <a:lnSpc>
                <a:spcPct val="150000"/>
              </a:lnSpc>
            </a:pPr>
            <a:r>
              <a:rPr lang="he-IL" b="1" u="sng" dirty="0" smtClean="0">
                <a:latin typeface="David" panose="020E0502060401010101" pitchFamily="34" charset="-79"/>
                <a:cs typeface="David" panose="020E0502060401010101" pitchFamily="34" charset="-79"/>
              </a:rPr>
              <a:t>להלן עיקרי התמורות:</a:t>
            </a:r>
            <a:endParaRPr lang="he-IL" b="1" u="sng" dirty="0">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הפער בעלות הסל הממוצעת בין רשתות השיווק הגדולות ורשת סופר פארם הצטמצם מ-18% ביולי 2017 ל-12% באוגוסט 2019.</a:t>
            </a: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בעוד שניו פארם הייתה יקרה מסופר פארם בכ-8% בבדיקה הקודמת, כעת רשת </a:t>
            </a:r>
            <a:r>
              <a:rPr lang="en-US" dirty="0" smtClean="0">
                <a:latin typeface="David" panose="020E0502060401010101" pitchFamily="34" charset="-79"/>
                <a:cs typeface="David" panose="020E0502060401010101" pitchFamily="34" charset="-79"/>
              </a:rPr>
              <a:t>BE</a:t>
            </a:r>
            <a:r>
              <a:rPr lang="he-IL" dirty="0" smtClean="0">
                <a:latin typeface="David" panose="020E0502060401010101" pitchFamily="34" charset="-79"/>
                <a:cs typeface="David" panose="020E0502060401010101" pitchFamily="34" charset="-79"/>
              </a:rPr>
              <a:t> (לשעבר חלק מניו פארם) נמצאה זולה בכ-10% מסופר פארם.</a:t>
            </a: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רשת </a:t>
            </a: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החזיקה במועד הבדיקה הקודם פחות מחמישה סניפים, בעוד שכיום מונה הרשת למעלה כ-15 סניפים, מדובר ברשת הזולה ביותר ביחס למוצרי הסל, אשר נמצאה זולה בכ-28% ביחס לרשת סופר פארם.</a:t>
            </a:r>
          </a:p>
        </p:txBody>
      </p:sp>
      <p:graphicFrame>
        <p:nvGraphicFramePr>
          <p:cNvPr id="19" name="טבלה 18">
            <a:extLst>
              <a:ext uri="{FF2B5EF4-FFF2-40B4-BE49-F238E27FC236}">
                <a16:creationId xmlns:a16="http://schemas.microsoft.com/office/drawing/2014/main" id="{4271789C-1270-4BAE-B8F5-4447DE660AFE}"/>
              </a:ext>
            </a:extLst>
          </p:cNvPr>
          <p:cNvGraphicFramePr>
            <a:graphicFrameLocks noGrp="1"/>
          </p:cNvGraphicFramePr>
          <p:nvPr/>
        </p:nvGraphicFramePr>
        <p:xfrm>
          <a:off x="0" y="0"/>
          <a:ext cx="2578100" cy="222885"/>
        </p:xfrm>
        <a:graphic>
          <a:graphicData uri="http://schemas.openxmlformats.org/drawingml/2006/table">
            <a:tbl>
              <a:tblPr rtl="1">
                <a:tableStyleId>{5C22544A-7EE6-4342-B048-85BDC9FD1C3A}</a:tableStyleId>
              </a:tblPr>
              <a:tblGrid>
                <a:gridCol w="2578100">
                  <a:extLst>
                    <a:ext uri="{9D8B030D-6E8A-4147-A177-3AD203B41FA5}">
                      <a16:colId xmlns:a16="http://schemas.microsoft.com/office/drawing/2014/main" val="3139880680"/>
                    </a:ext>
                  </a:extLst>
                </a:gridCol>
              </a:tblGrid>
              <a:tr h="180975">
                <a:tc>
                  <a:txBody>
                    <a:bodyPr/>
                    <a:lstStyle/>
                    <a:p>
                      <a:pPr algn="l" rtl="0" fontAlgn="b"/>
                      <a:r>
                        <a:rPr lang="en-US" sz="1100" u="none" strike="noStrike" dirty="0">
                          <a:effectLst/>
                        </a:rPr>
                        <a:t>Rexona DRY Women</a:t>
                      </a:r>
                      <a:endParaRPr lang="en-US" sz="1100" b="0" i="0" u="none" strike="noStrike" dirty="0">
                        <a:solidFill>
                          <a:srgbClr val="000000"/>
                        </a:solidFill>
                        <a:effectLst/>
                        <a:latin typeface="Arial" panose="020B0604020202020204" pitchFamily="34" charset="0"/>
                      </a:endParaRPr>
                    </a:p>
                  </a:txBody>
                  <a:tcPr marL="9525" marR="9525" marT="9525" anchor="b"/>
                </a:tc>
                <a:extLst>
                  <a:ext uri="{0D108BD9-81ED-4DB2-BD59-A6C34878D82A}">
                    <a16:rowId xmlns:a16="http://schemas.microsoft.com/office/drawing/2014/main" val="1389887006"/>
                  </a:ext>
                </a:extLst>
              </a:tr>
            </a:tbl>
          </a:graphicData>
        </a:graphic>
      </p:graphicFrame>
      <p:graphicFrame>
        <p:nvGraphicFramePr>
          <p:cNvPr id="20" name="טבלה 19">
            <a:extLst>
              <a:ext uri="{FF2B5EF4-FFF2-40B4-BE49-F238E27FC236}">
                <a16:creationId xmlns:a16="http://schemas.microsoft.com/office/drawing/2014/main" id="{C8EF1DFE-5F40-4656-816C-F079BAC2A679}"/>
              </a:ext>
            </a:extLst>
          </p:cNvPr>
          <p:cNvGraphicFramePr>
            <a:graphicFrameLocks noGrp="1"/>
          </p:cNvGraphicFramePr>
          <p:nvPr/>
        </p:nvGraphicFramePr>
        <p:xfrm>
          <a:off x="0" y="0"/>
          <a:ext cx="2578100" cy="222885"/>
        </p:xfrm>
        <a:graphic>
          <a:graphicData uri="http://schemas.openxmlformats.org/drawingml/2006/table">
            <a:tbl>
              <a:tblPr rtl="1">
                <a:tableStyleId>{5C22544A-7EE6-4342-B048-85BDC9FD1C3A}</a:tableStyleId>
              </a:tblPr>
              <a:tblGrid>
                <a:gridCol w="2578100">
                  <a:extLst>
                    <a:ext uri="{9D8B030D-6E8A-4147-A177-3AD203B41FA5}">
                      <a16:colId xmlns:a16="http://schemas.microsoft.com/office/drawing/2014/main" val="248278618"/>
                    </a:ext>
                  </a:extLst>
                </a:gridCol>
              </a:tblGrid>
              <a:tr h="180975">
                <a:tc>
                  <a:txBody>
                    <a:bodyPr/>
                    <a:lstStyle/>
                    <a:p>
                      <a:pPr algn="l" rtl="0" fontAlgn="b"/>
                      <a:r>
                        <a:rPr lang="en-US" sz="1100" u="none" strike="noStrike" dirty="0">
                          <a:effectLst/>
                        </a:rPr>
                        <a:t>Rexona DRY Women</a:t>
                      </a:r>
                      <a:endParaRPr lang="en-US" sz="1100" b="0" i="0" u="none" strike="noStrike" dirty="0">
                        <a:solidFill>
                          <a:srgbClr val="000000"/>
                        </a:solidFill>
                        <a:effectLst/>
                        <a:latin typeface="Arial" panose="020B0604020202020204" pitchFamily="34" charset="0"/>
                      </a:endParaRPr>
                    </a:p>
                  </a:txBody>
                  <a:tcPr marL="9525" marR="9525" marT="9525" anchor="b"/>
                </a:tc>
                <a:extLst>
                  <a:ext uri="{0D108BD9-81ED-4DB2-BD59-A6C34878D82A}">
                    <a16:rowId xmlns:a16="http://schemas.microsoft.com/office/drawing/2014/main" val="1231017468"/>
                  </a:ext>
                </a:extLst>
              </a:tr>
            </a:tbl>
          </a:graphicData>
        </a:graphic>
      </p:graphicFrame>
      <p:graphicFrame>
        <p:nvGraphicFramePr>
          <p:cNvPr id="21" name="טבלה 20">
            <a:extLst>
              <a:ext uri="{FF2B5EF4-FFF2-40B4-BE49-F238E27FC236}">
                <a16:creationId xmlns:a16="http://schemas.microsoft.com/office/drawing/2014/main" id="{825DB55B-D82E-428B-8578-0DA3311BD9E3}"/>
              </a:ext>
            </a:extLst>
          </p:cNvPr>
          <p:cNvGraphicFramePr>
            <a:graphicFrameLocks noGrp="1"/>
          </p:cNvGraphicFramePr>
          <p:nvPr/>
        </p:nvGraphicFramePr>
        <p:xfrm>
          <a:off x="0" y="0"/>
          <a:ext cx="4140200" cy="207645"/>
        </p:xfrm>
        <a:graphic>
          <a:graphicData uri="http://schemas.openxmlformats.org/drawingml/2006/table">
            <a:tbl>
              <a:tblPr>
                <a:tableStyleId>{5C22544A-7EE6-4342-B048-85BDC9FD1C3A}</a:tableStyleId>
              </a:tblPr>
              <a:tblGrid>
                <a:gridCol w="4140200">
                  <a:extLst>
                    <a:ext uri="{9D8B030D-6E8A-4147-A177-3AD203B41FA5}">
                      <a16:colId xmlns:a16="http://schemas.microsoft.com/office/drawing/2014/main" val="2289222059"/>
                    </a:ext>
                  </a:extLst>
                </a:gridCol>
              </a:tblGrid>
              <a:tr h="180975">
                <a:tc>
                  <a:txBody>
                    <a:bodyPr/>
                    <a:lstStyle/>
                    <a:p>
                      <a:pPr algn="l" fontAlgn="b"/>
                      <a:r>
                        <a:rPr lang="en-US" sz="1000" u="none" strike="noStrike" dirty="0">
                          <a:effectLst/>
                        </a:rPr>
                        <a:t>Pantene Classic Clean Conditioner 600Ml</a:t>
                      </a:r>
                      <a:endParaRPr lang="en-US" sz="1000" b="0" i="0" u="none" strike="noStrike" dirty="0">
                        <a:solidFill>
                          <a:srgbClr val="000000"/>
                        </a:solidFill>
                        <a:effectLst/>
                        <a:latin typeface="Arial" panose="020B0604020202020204" pitchFamily="34" charset="0"/>
                      </a:endParaRPr>
                    </a:p>
                  </a:txBody>
                  <a:tcPr marL="457200" marR="9525" marT="9525" anchor="b"/>
                </a:tc>
                <a:extLst>
                  <a:ext uri="{0D108BD9-81ED-4DB2-BD59-A6C34878D82A}">
                    <a16:rowId xmlns:a16="http://schemas.microsoft.com/office/drawing/2014/main" val="3108818056"/>
                  </a:ext>
                </a:extLst>
              </a:tr>
            </a:tbl>
          </a:graphicData>
        </a:graphic>
      </p:graphicFrame>
      <p:graphicFrame>
        <p:nvGraphicFramePr>
          <p:cNvPr id="22" name="טבלה 21">
            <a:extLst>
              <a:ext uri="{FF2B5EF4-FFF2-40B4-BE49-F238E27FC236}">
                <a16:creationId xmlns:a16="http://schemas.microsoft.com/office/drawing/2014/main" id="{A07FA0EE-2808-44EE-9B40-DDA98A38C103}"/>
              </a:ext>
            </a:extLst>
          </p:cNvPr>
          <p:cNvGraphicFramePr>
            <a:graphicFrameLocks noGrp="1"/>
          </p:cNvGraphicFramePr>
          <p:nvPr/>
        </p:nvGraphicFramePr>
        <p:xfrm>
          <a:off x="0" y="0"/>
          <a:ext cx="4140200" cy="207645"/>
        </p:xfrm>
        <a:graphic>
          <a:graphicData uri="http://schemas.openxmlformats.org/drawingml/2006/table">
            <a:tbl>
              <a:tblPr>
                <a:tableStyleId>{5C22544A-7EE6-4342-B048-85BDC9FD1C3A}</a:tableStyleId>
              </a:tblPr>
              <a:tblGrid>
                <a:gridCol w="4140200">
                  <a:extLst>
                    <a:ext uri="{9D8B030D-6E8A-4147-A177-3AD203B41FA5}">
                      <a16:colId xmlns:a16="http://schemas.microsoft.com/office/drawing/2014/main" val="3852490114"/>
                    </a:ext>
                  </a:extLst>
                </a:gridCol>
              </a:tblGrid>
              <a:tr h="180975">
                <a:tc>
                  <a:txBody>
                    <a:bodyPr/>
                    <a:lstStyle/>
                    <a:p>
                      <a:pPr algn="l" fontAlgn="b"/>
                      <a:endParaRPr lang="en-US" sz="1000" b="0" i="0" u="none" strike="noStrike" dirty="0">
                        <a:solidFill>
                          <a:srgbClr val="000000"/>
                        </a:solidFill>
                        <a:effectLst/>
                        <a:latin typeface="Arial" panose="020B0604020202020204" pitchFamily="34" charset="0"/>
                      </a:endParaRPr>
                    </a:p>
                  </a:txBody>
                  <a:tcPr marL="457200" marR="9525" marT="9525" anchor="b"/>
                </a:tc>
                <a:extLst>
                  <a:ext uri="{0D108BD9-81ED-4DB2-BD59-A6C34878D82A}">
                    <a16:rowId xmlns:a16="http://schemas.microsoft.com/office/drawing/2014/main" val="904411159"/>
                  </a:ext>
                </a:extLst>
              </a:tr>
            </a:tbl>
          </a:graphicData>
        </a:graphic>
      </p:graphicFrame>
      <p:sp>
        <p:nvSpPr>
          <p:cNvPr id="36" name="מלבן 35"/>
          <p:cNvSpPr/>
          <p:nvPr/>
        </p:nvSpPr>
        <p:spPr>
          <a:xfrm>
            <a:off x="998134" y="6507844"/>
            <a:ext cx="10423398" cy="369332"/>
          </a:xfrm>
          <a:prstGeom prst="rect">
            <a:avLst/>
          </a:prstGeom>
        </p:spPr>
        <p:txBody>
          <a:bodyPr wrap="square">
            <a:spAutoFit/>
          </a:bodyPr>
          <a:lstStyle/>
          <a:p>
            <a:pPr algn="just">
              <a:lnSpc>
                <a:spcPct val="150000"/>
              </a:lnSpc>
            </a:pPr>
            <a:r>
              <a:rPr lang="he-IL" sz="1200" dirty="0" smtClean="0">
                <a:latin typeface="David" panose="020E0502060401010101" pitchFamily="34" charset="-79"/>
                <a:cs typeface="David" panose="020E0502060401010101" pitchFamily="34" charset="-79"/>
              </a:rPr>
              <a:t>* בבדיקה הקודמת רשת </a:t>
            </a:r>
            <a:r>
              <a:rPr lang="he-IL" sz="1200" dirty="0" err="1" smtClean="0">
                <a:latin typeface="David" panose="020E0502060401010101" pitchFamily="34" charset="-79"/>
                <a:cs typeface="David" panose="020E0502060401010101" pitchFamily="34" charset="-79"/>
              </a:rPr>
              <a:t>גוד</a:t>
            </a:r>
            <a:r>
              <a:rPr lang="he-IL" sz="1200" dirty="0" smtClean="0">
                <a:latin typeface="David" panose="020E0502060401010101" pitchFamily="34" charset="-79"/>
                <a:cs typeface="David" panose="020E0502060401010101" pitchFamily="34" charset="-79"/>
              </a:rPr>
              <a:t> פארם סווגה כפארם קטן בשל היותה בעלת פחות מ-5 סניפים. אולם רשת סופר פארם </a:t>
            </a:r>
            <a:r>
              <a:rPr lang="he-IL" sz="1200" dirty="0" err="1" smtClean="0">
                <a:latin typeface="David" panose="020E0502060401010101" pitchFamily="34" charset="-79"/>
                <a:cs typeface="David" panose="020E0502060401010101" pitchFamily="34" charset="-79"/>
              </a:rPr>
              <a:t>היתה</a:t>
            </a:r>
            <a:r>
              <a:rPr lang="he-IL" sz="1200" dirty="0" smtClean="0">
                <a:latin typeface="David" panose="020E0502060401010101" pitchFamily="34" charset="-79"/>
                <a:cs typeface="David" panose="020E0502060401010101" pitchFamily="34" charset="-79"/>
              </a:rPr>
              <a:t> יקרה משמעותית גם מיתר ערוצי המכירה של פארם קטן.</a:t>
            </a:r>
            <a:endParaRPr lang="he-IL" sz="12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472698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רשים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8945" y="1289785"/>
            <a:ext cx="7058075" cy="4024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כותרת 1"/>
          <p:cNvSpPr>
            <a:spLocks noGrp="1"/>
          </p:cNvSpPr>
          <p:nvPr>
            <p:ph type="title"/>
          </p:nvPr>
        </p:nvSpPr>
        <p:spPr>
          <a:xfrm>
            <a:off x="2235200" y="461987"/>
            <a:ext cx="9186332" cy="496060"/>
          </a:xfrm>
        </p:spPr>
        <p:txBody>
          <a:bodyPr>
            <a:normAutofit/>
          </a:bodyPr>
          <a:lstStyle/>
          <a:p>
            <a:r>
              <a:rPr lang="he-IL" sz="2400" b="1" dirty="0">
                <a:solidFill>
                  <a:schemeClr val="tx2"/>
                </a:solidFill>
                <a:latin typeface="David" panose="020E0502060401010101" pitchFamily="34" charset="-79"/>
                <a:ea typeface="+mn-ea"/>
                <a:cs typeface="David" panose="020E0502060401010101" pitchFamily="34" charset="-79"/>
              </a:rPr>
              <a:t>בחינת </a:t>
            </a:r>
            <a:r>
              <a:rPr lang="he-IL" sz="2400" b="1" dirty="0" smtClean="0">
                <a:solidFill>
                  <a:schemeClr val="tx2"/>
                </a:solidFill>
                <a:latin typeface="David" panose="020E0502060401010101" pitchFamily="34" charset="-79"/>
                <a:ea typeface="+mn-ea"/>
                <a:cs typeface="David" panose="020E0502060401010101" pitchFamily="34" charset="-79"/>
              </a:rPr>
              <a:t>השוואתית אל מול הדגימה הקודמת</a:t>
            </a:r>
            <a:r>
              <a:rPr lang="he-IL" sz="2400" b="1" dirty="0">
                <a:solidFill>
                  <a:schemeClr val="tx2"/>
                </a:solidFill>
                <a:latin typeface="David" panose="020E0502060401010101" pitchFamily="34" charset="-79"/>
                <a:cs typeface="David" panose="020E0502060401010101" pitchFamily="34" charset="-79"/>
              </a:rPr>
              <a:t>		</a:t>
            </a:r>
          </a:p>
        </p:txBody>
      </p:sp>
      <p:sp>
        <p:nvSpPr>
          <p:cNvPr id="6" name="TextBox 5">
            <a:extLst>
              <a:ext uri="{FF2B5EF4-FFF2-40B4-BE49-F238E27FC236}">
                <a16:creationId xmlns:a16="http://schemas.microsoft.com/office/drawing/2014/main" id="{5BF59BFE-6C0F-4DFA-B5FA-2B6B00C8126A}"/>
              </a:ext>
            </a:extLst>
          </p:cNvPr>
          <p:cNvSpPr txBox="1"/>
          <p:nvPr/>
        </p:nvSpPr>
        <p:spPr>
          <a:xfrm>
            <a:off x="327260" y="5509622"/>
            <a:ext cx="11394007" cy="923330"/>
          </a:xfrm>
          <a:prstGeom prst="rect">
            <a:avLst/>
          </a:prstGeom>
          <a:noFill/>
        </p:spPr>
        <p:txBody>
          <a:bodyPr wrap="square" rtlCol="1">
            <a:spAutoFit/>
          </a:bodyPr>
          <a:lstStyle/>
          <a:p>
            <a:pPr algn="ctr">
              <a:lnSpc>
                <a:spcPct val="150000"/>
              </a:lnSpc>
            </a:pPr>
            <a:r>
              <a:rPr lang="he-IL" dirty="0" smtClean="0">
                <a:latin typeface="David" panose="020E0502060401010101" pitchFamily="34" charset="-79"/>
                <a:cs typeface="David" panose="020E0502060401010101" pitchFamily="34" charset="-79"/>
              </a:rPr>
              <a:t>בבחינת הפער לפי קטגוריות, בארבע קטגוריות צומצם הפער כאשר הירידה הבולטת ביותר נמדדה בקטגוריית החיתולים בה למעשה סופר פארם נמצאה זולה ביחס ליתר הרשתות. ירידה משמעותית נוספת נמדדה בקטגוריית נייר הטואלט מרמה של 14%</a:t>
            </a:r>
            <a:r>
              <a:rPr lang="en-US" dirty="0" smtClean="0">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לרמה של 3%.</a:t>
            </a:r>
          </a:p>
        </p:txBody>
      </p:sp>
    </p:spTree>
    <p:extLst>
      <p:ext uri="{BB962C8B-B14F-4D97-AF65-F5344CB8AC3E}">
        <p14:creationId xmlns:p14="http://schemas.microsoft.com/office/powerpoint/2010/main" val="2536494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6320476" y="501134"/>
            <a:ext cx="4979248" cy="461665"/>
          </a:xfrm>
          <a:prstGeom prst="rect">
            <a:avLst/>
          </a:prstGeom>
        </p:spPr>
        <p:txBody>
          <a:bodyPr wrap="none">
            <a:spAutoFit/>
          </a:bodyPr>
          <a:lstStyle/>
          <a:p>
            <a:r>
              <a:rPr lang="he-IL" sz="2400" b="1" dirty="0" smtClean="0">
                <a:solidFill>
                  <a:schemeClr val="tx2"/>
                </a:solidFill>
                <a:latin typeface="David" panose="020E0502060401010101" pitchFamily="34" charset="-79"/>
                <a:cs typeface="David" panose="020E0502060401010101" pitchFamily="34" charset="-79"/>
              </a:rPr>
              <a:t>ניתוח קטגוריות המדגם לפי ערוצי המכירה</a:t>
            </a:r>
            <a:endParaRPr lang="he-IL" sz="2400" b="1" dirty="0">
              <a:solidFill>
                <a:schemeClr val="tx2"/>
              </a:solidFill>
              <a:latin typeface="David" panose="020E0502060401010101" pitchFamily="34" charset="-79"/>
              <a:cs typeface="David" panose="020E0502060401010101" pitchFamily="34" charset="-79"/>
            </a:endParaRPr>
          </a:p>
        </p:txBody>
      </p:sp>
      <p:graphicFrame>
        <p:nvGraphicFramePr>
          <p:cNvPr id="8" name="טבלה 7"/>
          <p:cNvGraphicFramePr>
            <a:graphicFrameLocks noGrp="1"/>
          </p:cNvGraphicFramePr>
          <p:nvPr>
            <p:extLst>
              <p:ext uri="{D42A27DB-BD31-4B8C-83A1-F6EECF244321}">
                <p14:modId xmlns:p14="http://schemas.microsoft.com/office/powerpoint/2010/main" val="2862958635"/>
              </p:ext>
            </p:extLst>
          </p:nvPr>
        </p:nvGraphicFramePr>
        <p:xfrm>
          <a:off x="1019905" y="1321908"/>
          <a:ext cx="7435926" cy="5149234"/>
        </p:xfrm>
        <a:graphic>
          <a:graphicData uri="http://schemas.openxmlformats.org/drawingml/2006/table">
            <a:tbl>
              <a:tblPr rtl="1"/>
              <a:tblGrid>
                <a:gridCol w="826214">
                  <a:extLst>
                    <a:ext uri="{9D8B030D-6E8A-4147-A177-3AD203B41FA5}">
                      <a16:colId xmlns:a16="http://schemas.microsoft.com/office/drawing/2014/main" val="788414070"/>
                    </a:ext>
                  </a:extLst>
                </a:gridCol>
                <a:gridCol w="826214">
                  <a:extLst>
                    <a:ext uri="{9D8B030D-6E8A-4147-A177-3AD203B41FA5}">
                      <a16:colId xmlns:a16="http://schemas.microsoft.com/office/drawing/2014/main" val="2194133342"/>
                    </a:ext>
                  </a:extLst>
                </a:gridCol>
                <a:gridCol w="826214">
                  <a:extLst>
                    <a:ext uri="{9D8B030D-6E8A-4147-A177-3AD203B41FA5}">
                      <a16:colId xmlns:a16="http://schemas.microsoft.com/office/drawing/2014/main" val="1998999347"/>
                    </a:ext>
                  </a:extLst>
                </a:gridCol>
                <a:gridCol w="826214">
                  <a:extLst>
                    <a:ext uri="{9D8B030D-6E8A-4147-A177-3AD203B41FA5}">
                      <a16:colId xmlns:a16="http://schemas.microsoft.com/office/drawing/2014/main" val="903205018"/>
                    </a:ext>
                  </a:extLst>
                </a:gridCol>
                <a:gridCol w="826214">
                  <a:extLst>
                    <a:ext uri="{9D8B030D-6E8A-4147-A177-3AD203B41FA5}">
                      <a16:colId xmlns:a16="http://schemas.microsoft.com/office/drawing/2014/main" val="964087716"/>
                    </a:ext>
                  </a:extLst>
                </a:gridCol>
                <a:gridCol w="826214">
                  <a:extLst>
                    <a:ext uri="{9D8B030D-6E8A-4147-A177-3AD203B41FA5}">
                      <a16:colId xmlns:a16="http://schemas.microsoft.com/office/drawing/2014/main" val="2985735073"/>
                    </a:ext>
                  </a:extLst>
                </a:gridCol>
                <a:gridCol w="826214">
                  <a:extLst>
                    <a:ext uri="{9D8B030D-6E8A-4147-A177-3AD203B41FA5}">
                      <a16:colId xmlns:a16="http://schemas.microsoft.com/office/drawing/2014/main" val="3863143001"/>
                    </a:ext>
                  </a:extLst>
                </a:gridCol>
                <a:gridCol w="826214">
                  <a:extLst>
                    <a:ext uri="{9D8B030D-6E8A-4147-A177-3AD203B41FA5}">
                      <a16:colId xmlns:a16="http://schemas.microsoft.com/office/drawing/2014/main" val="2637776551"/>
                    </a:ext>
                  </a:extLst>
                </a:gridCol>
                <a:gridCol w="826214">
                  <a:extLst>
                    <a:ext uri="{9D8B030D-6E8A-4147-A177-3AD203B41FA5}">
                      <a16:colId xmlns:a16="http://schemas.microsoft.com/office/drawing/2014/main" val="1681369258"/>
                    </a:ext>
                  </a:extLst>
                </a:gridCol>
              </a:tblGrid>
              <a:tr h="561687">
                <a:tc>
                  <a:txBody>
                    <a:bodyPr/>
                    <a:lstStyle/>
                    <a:p>
                      <a:pPr algn="l" rtl="0" fontAlgn="b"/>
                      <a:r>
                        <a:rPr lang="he-IL" sz="1600" b="0" i="0" u="none" strike="noStrike" dirty="0">
                          <a:solidFill>
                            <a:srgbClr val="000000"/>
                          </a:solidFill>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סופר פארם</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600" b="1" i="0" u="none" strike="noStrike" dirty="0">
                          <a:solidFill>
                            <a:srgbClr val="000000"/>
                          </a:solidFill>
                          <a:effectLst/>
                          <a:latin typeface="David" panose="020E0502060401010101" pitchFamily="34" charset="-79"/>
                          <a:cs typeface="David" panose="020E0502060401010101" pitchFamily="34" charset="-79"/>
                        </a:rPr>
                        <a:t>BE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גוד פארם</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פארם פרטי</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שופרסל</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רמי לוי</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יינות ביתן</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b"/>
                      <a:r>
                        <a:rPr lang="he-IL" sz="1600" b="1" i="0" u="none" strike="noStrike">
                          <a:solidFill>
                            <a:srgbClr val="000000"/>
                          </a:solidFill>
                          <a:effectLst/>
                          <a:latin typeface="David" panose="020E0502060401010101" pitchFamily="34" charset="-79"/>
                          <a:cs typeface="David" panose="020E0502060401010101" pitchFamily="34" charset="-79"/>
                        </a:rPr>
                        <a:t>רשת מזון- אחר</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7043787"/>
                  </a:ext>
                </a:extLst>
              </a:tr>
              <a:tr h="480941">
                <a:tc>
                  <a:txBody>
                    <a:bodyPr/>
                    <a:lstStyle/>
                    <a:p>
                      <a:pPr algn="r" rtl="1" fontAlgn="ctr"/>
                      <a:r>
                        <a:rPr lang="he-IL" sz="1600" b="0" i="0" u="none" strike="noStrike" dirty="0">
                          <a:solidFill>
                            <a:srgbClr val="000000"/>
                          </a:solidFill>
                          <a:effectLst/>
                          <a:latin typeface="David" panose="020E0502060401010101" pitchFamily="34" charset="-79"/>
                          <a:cs typeface="David" panose="020E0502060401010101" pitchFamily="34" charset="-79"/>
                        </a:rPr>
                        <a:t>מרכך שיער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315364"/>
                  </a:ext>
                </a:extLst>
              </a:tr>
              <a:tr h="280844">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שמפו</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290610"/>
                  </a:ext>
                </a:extLst>
              </a:tr>
              <a:tr h="484122">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דאודורנט גברים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041424"/>
                  </a:ext>
                </a:extLst>
              </a:tr>
              <a:tr h="484122">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דאודורנט נשים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5219805"/>
                  </a:ext>
                </a:extLst>
              </a:tr>
              <a:tr h="484122">
                <a:tc>
                  <a:txBody>
                    <a:bodyPr/>
                    <a:lstStyle/>
                    <a:p>
                      <a:pPr algn="r" rtl="1" fontAlgn="ctr"/>
                      <a:r>
                        <a:rPr lang="he-IL" sz="1600" b="0" i="0" u="none" strike="noStrike" dirty="0">
                          <a:solidFill>
                            <a:srgbClr val="000000"/>
                          </a:solidFill>
                          <a:effectLst/>
                          <a:latin typeface="David" panose="020E0502060401010101" pitchFamily="34" charset="-79"/>
                          <a:cs typeface="David" panose="020E0502060401010101" pitchFamily="34" charset="-79"/>
                        </a:rPr>
                        <a:t>משחות שיניים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3212175"/>
                  </a:ext>
                </a:extLst>
              </a:tr>
              <a:tr h="480941">
                <a:tc>
                  <a:txBody>
                    <a:bodyPr/>
                    <a:lstStyle/>
                    <a:p>
                      <a:pPr algn="r" rtl="1" fontAlgn="ctr"/>
                      <a:r>
                        <a:rPr lang="he-IL" sz="1600" b="0" i="0" u="none" strike="noStrike" dirty="0">
                          <a:solidFill>
                            <a:srgbClr val="000000"/>
                          </a:solidFill>
                          <a:effectLst/>
                          <a:latin typeface="David" panose="020E0502060401010101" pitchFamily="34" charset="-79"/>
                          <a:cs typeface="David" panose="020E0502060401010101" pitchFamily="34" charset="-79"/>
                        </a:rPr>
                        <a:t>סבון רחצה</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533923"/>
                  </a:ext>
                </a:extLst>
              </a:tr>
              <a:tr h="280844">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חיתולים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extLst>
                  <a:ext uri="{0D108BD9-81ED-4DB2-BD59-A6C34878D82A}">
                    <a16:rowId xmlns:a16="http://schemas.microsoft.com/office/drawing/2014/main" val="1956261032"/>
                  </a:ext>
                </a:extLst>
              </a:tr>
              <a:tr h="480941">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נייר טואלט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extLst>
                  <a:ext uri="{0D108BD9-81ED-4DB2-BD59-A6C34878D82A}">
                    <a16:rowId xmlns:a16="http://schemas.microsoft.com/office/drawing/2014/main" val="3640898249"/>
                  </a:ext>
                </a:extLst>
              </a:tr>
              <a:tr h="280844">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מגבונים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619241"/>
                  </a:ext>
                </a:extLst>
              </a:tr>
              <a:tr h="484122">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תחבושות היגייניות</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226996"/>
                  </a:ext>
                </a:extLst>
              </a:tr>
              <a:tr h="280844">
                <a:tc>
                  <a:txBody>
                    <a:bodyPr/>
                    <a:lstStyle/>
                    <a:p>
                      <a:pPr algn="r" rtl="1" fontAlgn="ctr"/>
                      <a:r>
                        <a:rPr lang="he-IL" sz="1600" b="0" i="0" u="none" strike="noStrike">
                          <a:solidFill>
                            <a:srgbClr val="000000"/>
                          </a:solidFill>
                          <a:effectLst/>
                          <a:latin typeface="David" panose="020E0502060401010101" pitchFamily="34" charset="-79"/>
                          <a:cs typeface="David" panose="020E0502060401010101" pitchFamily="34" charset="-79"/>
                        </a:rPr>
                        <a:t>נוזל כלים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a:solidFill>
                            <a:srgbClr val="9C0006"/>
                          </a:solidFill>
                          <a:effectLst/>
                          <a:latin typeface="David" panose="020E0502060401010101" pitchFamily="34" charset="-79"/>
                          <a:cs typeface="David" panose="020E0502060401010101" pitchFamily="34" charset="-79"/>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a:solidFill>
                            <a:srgbClr val="000000"/>
                          </a:solidFill>
                          <a:effectLst/>
                          <a:latin typeface="David" panose="020E0502060401010101" pitchFamily="34" charset="-79"/>
                          <a:cs typeface="David" panose="020E0502060401010101" pitchFamily="34" charset="-79"/>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he-IL" sz="1600" b="0" i="0" u="none" strike="noStrike" dirty="0">
                          <a:solidFill>
                            <a:srgbClr val="006100"/>
                          </a:solidFill>
                          <a:effectLst/>
                          <a:latin typeface="David" panose="020E0502060401010101" pitchFamily="34" charset="-79"/>
                          <a:cs typeface="David" panose="020E0502060401010101" pitchFamily="34" charset="-79"/>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rtl="0" fontAlgn="t"/>
                      <a:r>
                        <a:rPr lang="he-IL" sz="1600" b="0" i="0" u="none" strike="noStrike" dirty="0">
                          <a:solidFill>
                            <a:srgbClr val="9C0006"/>
                          </a:solidFill>
                          <a:effectLst/>
                          <a:latin typeface="David" panose="020E0502060401010101" pitchFamily="34" charset="-79"/>
                          <a:cs typeface="David" panose="020E0502060401010101" pitchFamily="34" charset="-79"/>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rtl="0" fontAlgn="t"/>
                      <a:r>
                        <a:rPr lang="he-IL" sz="1600" b="0" i="0" u="none" strike="noStrike" dirty="0">
                          <a:solidFill>
                            <a:srgbClr val="000000"/>
                          </a:solidFill>
                          <a:effectLst/>
                          <a:latin typeface="David" panose="020E0502060401010101" pitchFamily="34" charset="-79"/>
                          <a:cs typeface="David" panose="020E0502060401010101" pitchFamily="34" charset="-79"/>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506977"/>
                  </a:ext>
                </a:extLst>
              </a:tr>
            </a:tbl>
          </a:graphicData>
        </a:graphic>
      </p:graphicFrame>
      <p:sp>
        <p:nvSpPr>
          <p:cNvPr id="9" name="TextBox 8"/>
          <p:cNvSpPr txBox="1"/>
          <p:nvPr/>
        </p:nvSpPr>
        <p:spPr>
          <a:xfrm>
            <a:off x="8537893" y="1185772"/>
            <a:ext cx="3336587" cy="3693319"/>
          </a:xfrm>
          <a:prstGeom prst="rect">
            <a:avLst/>
          </a:prstGeom>
          <a:noFill/>
        </p:spPr>
        <p:txBody>
          <a:bodyPr wrap="square" rtlCol="1">
            <a:spAutoFit/>
          </a:bodyPr>
          <a:lstStyle/>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סופר פארם נמצאה יקרה ב-8 קטגוריות מוצר.</a:t>
            </a: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יינות ביתן נמצאה יקרה ב-7 </a:t>
            </a:r>
            <a:r>
              <a:rPr lang="he-IL" dirty="0">
                <a:latin typeface="David" panose="020E0502060401010101" pitchFamily="34" charset="-79"/>
                <a:cs typeface="David" panose="020E0502060401010101" pitchFamily="34" charset="-79"/>
              </a:rPr>
              <a:t>קטגוריות </a:t>
            </a:r>
            <a:r>
              <a:rPr lang="he-IL" dirty="0" smtClean="0">
                <a:latin typeface="David" panose="020E0502060401010101" pitchFamily="34" charset="-79"/>
                <a:cs typeface="David" panose="020E0502060401010101" pitchFamily="34" charset="-79"/>
              </a:rPr>
              <a:t>מוצר.</a:t>
            </a:r>
          </a:p>
          <a:p>
            <a:pPr marL="285750" indent="-285750">
              <a:lnSpc>
                <a:spcPct val="150000"/>
              </a:lnSpc>
              <a:buFont typeface="Arial" panose="020B0604020202020204" pitchFamily="34" charset="0"/>
              <a:buChar char="•"/>
            </a:pPr>
            <a:r>
              <a:rPr lang="he-IL" dirty="0" err="1" smtClean="0">
                <a:latin typeface="David" panose="020E0502060401010101" pitchFamily="34" charset="-79"/>
                <a:cs typeface="David" panose="020E0502060401010101" pitchFamily="34" charset="-79"/>
              </a:rPr>
              <a:t>גוד</a:t>
            </a:r>
            <a:r>
              <a:rPr lang="he-IL" dirty="0" smtClean="0">
                <a:latin typeface="David" panose="020E0502060401010101" pitchFamily="34" charset="-79"/>
                <a:cs typeface="David" panose="020E0502060401010101" pitchFamily="34" charset="-79"/>
              </a:rPr>
              <a:t> פארם נמצאה זולה ב-10 קטגוריות מוצר.</a:t>
            </a:r>
          </a:p>
          <a:p>
            <a:pPr marL="285750" indent="-285750">
              <a:lnSpc>
                <a:spcPct val="150000"/>
              </a:lnSpc>
              <a:buFont typeface="Arial" panose="020B0604020202020204" pitchFamily="34" charset="0"/>
              <a:buChar char="•"/>
            </a:pPr>
            <a:r>
              <a:rPr lang="he-IL" dirty="0" smtClean="0">
                <a:latin typeface="David" panose="020E0502060401010101" pitchFamily="34" charset="-79"/>
                <a:cs typeface="David" panose="020E0502060401010101" pitchFamily="34" charset="-79"/>
              </a:rPr>
              <a:t>רמי לוי נמצאה זולה ב-8 קטגוריות מוצר.</a:t>
            </a:r>
            <a:endParaRPr lang="he-IL"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endParaRPr lang="he-IL" dirty="0"/>
          </a:p>
        </p:txBody>
      </p:sp>
      <p:sp>
        <p:nvSpPr>
          <p:cNvPr id="2" name="מלבן 1"/>
          <p:cNvSpPr/>
          <p:nvPr/>
        </p:nvSpPr>
        <p:spPr>
          <a:xfrm>
            <a:off x="873311" y="952576"/>
            <a:ext cx="7936789" cy="369332"/>
          </a:xfrm>
          <a:prstGeom prst="rect">
            <a:avLst/>
          </a:prstGeom>
        </p:spPr>
        <p:txBody>
          <a:bodyPr wrap="none">
            <a:spAutoFit/>
          </a:bodyPr>
          <a:lstStyle/>
          <a:p>
            <a:r>
              <a:rPr lang="he-IL" b="1" u="sng" dirty="0" smtClean="0">
                <a:latin typeface="David" panose="020E0502060401010101" pitchFamily="34" charset="-79"/>
                <a:cs typeface="David" panose="020E0502060401010101" pitchFamily="34" charset="-79"/>
              </a:rPr>
              <a:t>מפת דירוג ערוצי המכירה על פי רמת המחירים לפי קטגוריות (1- היקר ביותר 8- הזול ביותר)</a:t>
            </a:r>
            <a:endParaRPr lang="he-IL" b="1" u="sng" dirty="0"/>
          </a:p>
        </p:txBody>
      </p:sp>
    </p:spTree>
    <p:extLst>
      <p:ext uri="{BB962C8B-B14F-4D97-AF65-F5344CB8AC3E}">
        <p14:creationId xmlns:p14="http://schemas.microsoft.com/office/powerpoint/2010/main" val="3460919906"/>
      </p:ext>
    </p:extLst>
  </p:cSld>
  <p:clrMapOvr>
    <a:masterClrMapping/>
  </p:clrMapOvr>
</p:sld>
</file>

<file path=ppt/theme/theme1.xml><?xml version="1.0" encoding="utf-8"?>
<a:theme xmlns:a="http://schemas.openxmlformats.org/drawingml/2006/main" name="ערכת נושא Office">
  <a:themeElements>
    <a:clrScheme name="כחול חם">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5C855DCD4E43864E843433D708F5A0FB" ma:contentTypeVersion="" ma:contentTypeDescription="צור מסמך חדש." ma:contentTypeScope="" ma:versionID="879e7bbb37e613fe6c0658c9ba4bd7aa">
  <xsd:schema xmlns:xsd="http://www.w3.org/2001/XMLSchema" xmlns:xs="http://www.w3.org/2001/XMLSchema" xmlns:p="http://schemas.microsoft.com/office/2006/metadata/properties" xmlns:ns2="49158a1b-27fd-4645-ad0a-14852cf82e2f" targetNamespace="http://schemas.microsoft.com/office/2006/metadata/properties" ma:root="true" ma:fieldsID="b9c27df2147c9ce704feb54b21562370" ns2:_="">
    <xsd:import namespace="49158a1b-27fd-4645-ad0a-14852cf82e2f"/>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158a1b-27fd-4645-ad0a-14852cf82e2f" elementFormDefault="qualified">
    <xsd:import namespace="http://schemas.microsoft.com/office/2006/documentManagement/types"/>
    <xsd:import namespace="http://schemas.microsoft.com/office/infopath/2007/PartnerControls"/>
    <xsd:element name="SharedWithUsers" ma:index="8"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משותף עם פרטים"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C29471-8C98-4653-A953-16F7A08671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158a1b-27fd-4645-ad0a-14852cf82e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D06BF5-088D-47D0-9369-1CB1E5DF48FE}">
  <ds:schemaRefs>
    <ds:schemaRef ds:uri="http://schemas.microsoft.com/office/2006/documentManagement/types"/>
    <ds:schemaRef ds:uri="http://www.w3.org/XML/1998/namespace"/>
    <ds:schemaRef ds:uri="http://purl.org/dc/elements/1.1/"/>
    <ds:schemaRef ds:uri="http://purl.org/dc/terms/"/>
    <ds:schemaRef ds:uri="http://schemas.microsoft.com/office/infopath/2007/PartnerControls"/>
    <ds:schemaRef ds:uri="http://schemas.microsoft.com/office/2006/metadata/properties"/>
    <ds:schemaRef ds:uri="http://schemas.openxmlformats.org/package/2006/metadata/core-properties"/>
    <ds:schemaRef ds:uri="49158a1b-27fd-4645-ad0a-14852cf82e2f"/>
    <ds:schemaRef ds:uri="http://purl.org/dc/dcmitype/"/>
  </ds:schemaRefs>
</ds:datastoreItem>
</file>

<file path=customXml/itemProps3.xml><?xml version="1.0" encoding="utf-8"?>
<ds:datastoreItem xmlns:ds="http://schemas.openxmlformats.org/officeDocument/2006/customXml" ds:itemID="{1D318F30-6459-425A-AF0D-1E45EE23EF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48271</TotalTime>
  <Words>1946</Words>
  <Application>Microsoft Office PowerPoint</Application>
  <PresentationFormat>מסך רחב</PresentationFormat>
  <Paragraphs>456</Paragraphs>
  <Slides>19</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19</vt:i4>
      </vt:variant>
    </vt:vector>
  </HeadingPairs>
  <TitlesOfParts>
    <vt:vector size="26" baseType="lpstr">
      <vt:lpstr>Arial</vt:lpstr>
      <vt:lpstr>Ariel</vt:lpstr>
      <vt:lpstr>Calibri</vt:lpstr>
      <vt:lpstr>Calibri Light</vt:lpstr>
      <vt:lpstr>David</vt:lpstr>
      <vt:lpstr>Times New Roman</vt:lpstr>
      <vt:lpstr>ערכת נושא Office</vt:lpstr>
      <vt:lpstr>מצגת של PowerPoint‏</vt:lpstr>
      <vt:lpstr>סקר מחירים במוצרי טואלטיקה ונקיון נבחרים - רקע</vt:lpstr>
      <vt:lpstr>סקר מחירים במוצרי טואלטיקה נבחרים – מתודולוגיה</vt:lpstr>
      <vt:lpstr>סל ההשוואה – מוצרים נבחרים</vt:lpstr>
      <vt:lpstr>מצגת של PowerPoint‏</vt:lpstr>
      <vt:lpstr>בחינת השוואתית אל מול הדגימה הקודמת  </vt:lpstr>
      <vt:lpstr>בחינת השוואתית אל מול הדגימה הקודמת</vt:lpstr>
      <vt:lpstr>בחינת השוואתית אל מול הדגימה הקודמת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David Krausz</dc:creator>
  <cp:lastModifiedBy>שירה קוה</cp:lastModifiedBy>
  <cp:revision>1054</cp:revision>
  <cp:lastPrinted>2019-09-04T12:13:32Z</cp:lastPrinted>
  <dcterms:created xsi:type="dcterms:W3CDTF">2017-01-19T08:48:24Z</dcterms:created>
  <dcterms:modified xsi:type="dcterms:W3CDTF">2019-09-09T08:25:28Z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0x0101005C855DCD4E43864E843433D708F5A0FB</vt:lpwstr>
  </property>
</Properties>
</file>